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1" r:id="rId5"/>
    <p:sldId id="262" r:id="rId6"/>
    <p:sldId id="266" r:id="rId7"/>
    <p:sldId id="260" r:id="rId8"/>
    <p:sldId id="259" r:id="rId9"/>
    <p:sldId id="265"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A5C78-5DB0-5740-A80E-7DAD2AE37803}" type="datetimeFigureOut">
              <a:rPr lang="en-US" smtClean="0"/>
              <a:t>3/25/2024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4863C-24B9-2E42-A64F-F0FCB57161E9}" type="slidenum">
              <a:rPr lang="en-US" smtClean="0"/>
              <a:t>‹#›</a:t>
            </a:fld>
            <a:endParaRPr lang="en-US" dirty="0"/>
          </a:p>
        </p:txBody>
      </p:sp>
    </p:spTree>
    <p:extLst>
      <p:ext uri="{BB962C8B-B14F-4D97-AF65-F5344CB8AC3E}">
        <p14:creationId xmlns:p14="http://schemas.microsoft.com/office/powerpoint/2010/main" val="277513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64863C-24B9-2E42-A64F-F0FCB57161E9}" type="slidenum">
              <a:rPr lang="en-US" smtClean="0"/>
              <a:t>7</a:t>
            </a:fld>
            <a:endParaRPr lang="en-US" dirty="0"/>
          </a:p>
        </p:txBody>
      </p:sp>
    </p:spTree>
    <p:extLst>
      <p:ext uri="{BB962C8B-B14F-4D97-AF65-F5344CB8AC3E}">
        <p14:creationId xmlns:p14="http://schemas.microsoft.com/office/powerpoint/2010/main" val="65247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3900-77FC-CB74-C406-2230BD1DC1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0A778F-63A3-405C-F969-CF60EF8DD9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5AD029-896F-26DE-A854-4197DFE5A2CF}"/>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CFB57C58-8E35-F324-61AF-82604DBE08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984150-BC6F-39BE-8490-1425523FCAB6}"/>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314258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88C0-51AD-C119-5086-423713518D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E29CAB-C985-F9B2-A5DE-41E8251A97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5EDE5-66AB-987E-6EE0-DE5D632C73A3}"/>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BEA40EE9-F00E-C46A-C526-B554FF09A8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5F61BA-A295-9E1C-1233-225D4A0C0BC3}"/>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377206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D6D8B-FCBD-0598-FE72-F19F200980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536EEC-737C-A3FA-F0C6-C4460233BF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5B381-4257-D1F1-A165-4C687C69E13C}"/>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64BAF253-D02F-CFC0-113A-1E1E94B7A9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24CF-3B16-1D8F-17DF-04946177187C}"/>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92472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CA1B-AA8C-B7C4-166A-A9C0D5E850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7B994-D99E-F187-2CDE-C7BEC409D9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3BB2D-46B0-8E9A-7C89-55E55D770DD6}"/>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BFE4A19B-ADF0-383B-C08A-EA6A971A71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0B77AA-FFE3-8DAC-2C5A-57E41078A44E}"/>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288875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5533-92E9-55A8-A4D1-FF9A209F7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02F4F2-E909-5C70-51F8-292B2A8EF2F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8B99E3-9940-C21B-30F8-03B50DA3BDDB}"/>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3C1D867F-6D4F-6B40-4F7F-39B243FE69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E43016-6E0C-26A6-FF4C-E4A51EC16853}"/>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298710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A926E-31C1-AB71-FE64-572650789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96ABAE-F9C2-4D78-3F58-471CD4841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C4A92D-00CF-BB1C-4F43-B550DB6F5B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7D7F71-F4C3-9714-A121-CFD3BE613CA6}"/>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6" name="Footer Placeholder 5">
            <a:extLst>
              <a:ext uri="{FF2B5EF4-FFF2-40B4-BE49-F238E27FC236}">
                <a16:creationId xmlns:a16="http://schemas.microsoft.com/office/drawing/2014/main" id="{29EAC224-7FCE-C554-4951-E2731D24C3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31BE0C-0802-CE88-380E-2DBA3414A39F}"/>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119388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18131-0BD8-4419-2B0C-6A58452ED0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CB597-C7CC-8551-E386-99CDC3CB7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1F51DD-3163-29B7-D6C0-1E73793911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4AD6A9-825B-5E53-4036-50B210848E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F39A25-81EA-9D6E-8AB2-EFAC99397C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0112-DC0F-1F2E-1CEA-BED71323F24A}"/>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8" name="Footer Placeholder 7">
            <a:extLst>
              <a:ext uri="{FF2B5EF4-FFF2-40B4-BE49-F238E27FC236}">
                <a16:creationId xmlns:a16="http://schemas.microsoft.com/office/drawing/2014/main" id="{642F502A-6412-9FD8-2D7A-676E7310C8C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E0A7D84-4DB5-653A-67BF-2F279EF79706}"/>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3087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5A87-CF24-7493-0E7F-4822C774B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426F9F-F3B7-385B-5F14-FA8EE080A453}"/>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4" name="Footer Placeholder 3">
            <a:extLst>
              <a:ext uri="{FF2B5EF4-FFF2-40B4-BE49-F238E27FC236}">
                <a16:creationId xmlns:a16="http://schemas.microsoft.com/office/drawing/2014/main" id="{7A6E0F9D-F157-A272-7332-20A97A5D47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9D8F030-6D71-813B-9D39-D62718DB62EF}"/>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224547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1CBE7-6F88-E04B-70E9-81E259AD0572}"/>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3" name="Footer Placeholder 2">
            <a:extLst>
              <a:ext uri="{FF2B5EF4-FFF2-40B4-BE49-F238E27FC236}">
                <a16:creationId xmlns:a16="http://schemas.microsoft.com/office/drawing/2014/main" id="{60B94323-4088-8B95-38B2-73D1F85F6E7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38FFC90-0F0F-E9F1-E339-63EF1371C815}"/>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36632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FEC2-A594-F793-AEB2-851CDE36DF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0F5F25-D3F5-4FD2-4FD2-0F190DC14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DF412-7830-D1DC-AD90-1623CE7E3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F5439-6669-7184-B13C-FFEDF86AF97F}"/>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6" name="Footer Placeholder 5">
            <a:extLst>
              <a:ext uri="{FF2B5EF4-FFF2-40B4-BE49-F238E27FC236}">
                <a16:creationId xmlns:a16="http://schemas.microsoft.com/office/drawing/2014/main" id="{3B68829A-601C-E988-C0B6-BE825E75E5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BB320B-D6D9-3690-531E-F755085D8787}"/>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246986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5E5E1-C385-69C8-9DB0-74E79409F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80AE03-EC55-792E-39EC-2BC8590603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4CA028D-BB2B-3D8F-2F7A-B15B44128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AE241A-9F48-6487-12A0-7140A891786C}"/>
              </a:ext>
            </a:extLst>
          </p:cNvPr>
          <p:cNvSpPr>
            <a:spLocks noGrp="1"/>
          </p:cNvSpPr>
          <p:nvPr>
            <p:ph type="dt" sz="half" idx="10"/>
          </p:nvPr>
        </p:nvSpPr>
        <p:spPr/>
        <p:txBody>
          <a:bodyPr/>
          <a:lstStyle/>
          <a:p>
            <a:fld id="{AA536C1F-3EF3-AE40-98DE-22FDAABADFB1}" type="datetimeFigureOut">
              <a:rPr lang="en-US" smtClean="0"/>
              <a:t>3/25/2024</a:t>
            </a:fld>
            <a:endParaRPr lang="en-US" dirty="0"/>
          </a:p>
        </p:txBody>
      </p:sp>
      <p:sp>
        <p:nvSpPr>
          <p:cNvPr id="6" name="Footer Placeholder 5">
            <a:extLst>
              <a:ext uri="{FF2B5EF4-FFF2-40B4-BE49-F238E27FC236}">
                <a16:creationId xmlns:a16="http://schemas.microsoft.com/office/drawing/2014/main" id="{D74A1FEC-ABAE-A139-3A94-FB33D4D7AF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7C7535-77D6-DB7C-5FBE-5E6F87BAA920}"/>
              </a:ext>
            </a:extLst>
          </p:cNvPr>
          <p:cNvSpPr>
            <a:spLocks noGrp="1"/>
          </p:cNvSpPr>
          <p:nvPr>
            <p:ph type="sldNum" sz="quarter" idx="12"/>
          </p:nvPr>
        </p:nvSpPr>
        <p:spPr/>
        <p:txBody>
          <a:bodyPr/>
          <a:lstStyle/>
          <a:p>
            <a:fld id="{73FE9D1E-2D74-5D4B-B079-9D039109B89D}" type="slidenum">
              <a:rPr lang="en-US" smtClean="0"/>
              <a:t>‹#›</a:t>
            </a:fld>
            <a:endParaRPr lang="en-US" dirty="0"/>
          </a:p>
        </p:txBody>
      </p:sp>
    </p:spTree>
    <p:extLst>
      <p:ext uri="{BB962C8B-B14F-4D97-AF65-F5344CB8AC3E}">
        <p14:creationId xmlns:p14="http://schemas.microsoft.com/office/powerpoint/2010/main" val="72714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BEEE7-F928-058E-4632-47F40DD352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BA4803-94EC-4003-31B1-58E2F67719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81E-5A48-2FA1-BC30-9BBA58909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536C1F-3EF3-AE40-98DE-22FDAABADFB1}" type="datetimeFigureOut">
              <a:rPr lang="en-US" smtClean="0"/>
              <a:t>3/25/2024</a:t>
            </a:fld>
            <a:endParaRPr lang="en-US" dirty="0"/>
          </a:p>
        </p:txBody>
      </p:sp>
      <p:sp>
        <p:nvSpPr>
          <p:cNvPr id="5" name="Footer Placeholder 4">
            <a:extLst>
              <a:ext uri="{FF2B5EF4-FFF2-40B4-BE49-F238E27FC236}">
                <a16:creationId xmlns:a16="http://schemas.microsoft.com/office/drawing/2014/main" id="{F9C83F5F-15CC-3633-ED84-7363A823D5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94C5EA30-CD8F-57D2-5A24-32644CF781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FE9D1E-2D74-5D4B-B079-9D039109B89D}" type="slidenum">
              <a:rPr lang="en-US" smtClean="0"/>
              <a:t>‹#›</a:t>
            </a:fld>
            <a:endParaRPr lang="en-US" dirty="0"/>
          </a:p>
        </p:txBody>
      </p:sp>
    </p:spTree>
    <p:extLst>
      <p:ext uri="{BB962C8B-B14F-4D97-AF65-F5344CB8AC3E}">
        <p14:creationId xmlns:p14="http://schemas.microsoft.com/office/powerpoint/2010/main" val="388569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963505"/>
            <a:ext cx="9144000" cy="1273390"/>
          </a:xfrm>
        </p:spPr>
        <p:txBody>
          <a:bodyPr/>
          <a:lstStyle/>
          <a:p>
            <a:r>
              <a:rPr lang="en-US" dirty="0"/>
              <a:t>Reorganization Town Hall</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2594919"/>
            <a:ext cx="9144000" cy="2662881"/>
          </a:xfrm>
        </p:spPr>
        <p:txBody>
          <a:bodyPr/>
          <a:lstStyle/>
          <a:p>
            <a:endParaRPr lang="en-US" dirty="0"/>
          </a:p>
        </p:txBody>
      </p:sp>
      <p:pic>
        <p:nvPicPr>
          <p:cNvPr id="7" name="Picture 6" descr="A white letter with yellow flames on a black background&#10;&#10;Description automatically generated">
            <a:extLst>
              <a:ext uri="{FF2B5EF4-FFF2-40B4-BE49-F238E27FC236}">
                <a16:creationId xmlns:a16="http://schemas.microsoft.com/office/drawing/2014/main" id="{D5B55E7E-C1BB-E8D2-6D4A-D6919AB04FB2}"/>
              </a:ext>
            </a:extLst>
          </p:cNvPr>
          <p:cNvPicPr>
            <a:picLocks noChangeAspect="1"/>
          </p:cNvPicPr>
          <p:nvPr/>
        </p:nvPicPr>
        <p:blipFill>
          <a:blip r:embed="rId2"/>
          <a:stretch>
            <a:fillRect/>
          </a:stretch>
        </p:blipFill>
        <p:spPr>
          <a:xfrm>
            <a:off x="1524000" y="2594919"/>
            <a:ext cx="2525328" cy="1965020"/>
          </a:xfrm>
          <a:prstGeom prst="rect">
            <a:avLst/>
          </a:prstGeom>
        </p:spPr>
      </p:pic>
      <p:pic>
        <p:nvPicPr>
          <p:cNvPr id="9" name="Picture 8" descr="A logo with a horse head&#10;&#10;Description automatically generated">
            <a:extLst>
              <a:ext uri="{FF2B5EF4-FFF2-40B4-BE49-F238E27FC236}">
                <a16:creationId xmlns:a16="http://schemas.microsoft.com/office/drawing/2014/main" id="{D13DD6B6-2823-5961-27B3-053D97450E51}"/>
              </a:ext>
            </a:extLst>
          </p:cNvPr>
          <p:cNvPicPr>
            <a:picLocks noChangeAspect="1"/>
          </p:cNvPicPr>
          <p:nvPr/>
        </p:nvPicPr>
        <p:blipFill>
          <a:blip r:embed="rId3"/>
          <a:stretch>
            <a:fillRect/>
          </a:stretch>
        </p:blipFill>
        <p:spPr>
          <a:xfrm>
            <a:off x="3966950" y="3070655"/>
            <a:ext cx="3583940" cy="1295400"/>
          </a:xfrm>
          <a:prstGeom prst="rect">
            <a:avLst/>
          </a:prstGeom>
        </p:spPr>
      </p:pic>
      <p:pic>
        <p:nvPicPr>
          <p:cNvPr id="11" name="Picture 10" descr="A blue and white logo&#10;&#10;Description automatically generated">
            <a:extLst>
              <a:ext uri="{FF2B5EF4-FFF2-40B4-BE49-F238E27FC236}">
                <a16:creationId xmlns:a16="http://schemas.microsoft.com/office/drawing/2014/main" id="{A05C3C45-6AC2-1CA7-759B-2C057EDD7E03}"/>
              </a:ext>
            </a:extLst>
          </p:cNvPr>
          <p:cNvPicPr>
            <a:picLocks noChangeAspect="1"/>
          </p:cNvPicPr>
          <p:nvPr/>
        </p:nvPicPr>
        <p:blipFill>
          <a:blip r:embed="rId4"/>
          <a:stretch>
            <a:fillRect/>
          </a:stretch>
        </p:blipFill>
        <p:spPr>
          <a:xfrm>
            <a:off x="7998195" y="2715055"/>
            <a:ext cx="2222500" cy="1651000"/>
          </a:xfrm>
          <a:prstGeom prst="rect">
            <a:avLst/>
          </a:prstGeom>
        </p:spPr>
      </p:pic>
    </p:spTree>
    <p:extLst>
      <p:ext uri="{BB962C8B-B14F-4D97-AF65-F5344CB8AC3E}">
        <p14:creationId xmlns:p14="http://schemas.microsoft.com/office/powerpoint/2010/main" val="136605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622040"/>
          </a:xfrm>
        </p:spPr>
        <p:txBody>
          <a:bodyPr>
            <a:normAutofit fontScale="90000"/>
          </a:bodyPr>
          <a:lstStyle/>
          <a:p>
            <a:r>
              <a:rPr lang="en-US" b="1" dirty="0"/>
              <a:t>DMHA Compared Against </a:t>
            </a:r>
            <a:br>
              <a:rPr lang="en-US" b="1" dirty="0"/>
            </a:br>
            <a:r>
              <a:rPr lang="en-US" b="1" dirty="0"/>
              <a:t>South Oxford </a:t>
            </a:r>
            <a:br>
              <a:rPr lang="en-US" b="1" dirty="0"/>
            </a:br>
            <a:r>
              <a:rPr lang="en-US" sz="2200" b="1" dirty="0"/>
              <a:t>(Amalgamated Centre)</a:t>
            </a:r>
          </a:p>
        </p:txBody>
      </p:sp>
      <p:pic>
        <p:nvPicPr>
          <p:cNvPr id="7" name="Picture 6">
            <a:extLst>
              <a:ext uri="{FF2B5EF4-FFF2-40B4-BE49-F238E27FC236}">
                <a16:creationId xmlns:a16="http://schemas.microsoft.com/office/drawing/2014/main" id="{B019D634-9889-1D58-03C7-0A28E0A49733}"/>
              </a:ext>
            </a:extLst>
          </p:cNvPr>
          <p:cNvPicPr>
            <a:picLocks noChangeAspect="1"/>
          </p:cNvPicPr>
          <p:nvPr/>
        </p:nvPicPr>
        <p:blipFill>
          <a:blip r:embed="rId2"/>
          <a:stretch>
            <a:fillRect/>
          </a:stretch>
        </p:blipFill>
        <p:spPr>
          <a:xfrm>
            <a:off x="7117883" y="2165131"/>
            <a:ext cx="4498729" cy="4254895"/>
          </a:xfrm>
          <a:prstGeom prst="rect">
            <a:avLst/>
          </a:prstGeom>
        </p:spPr>
      </p:pic>
      <p:pic>
        <p:nvPicPr>
          <p:cNvPr id="1026" name="Picture 2" descr="Main Logo">
            <a:extLst>
              <a:ext uri="{FF2B5EF4-FFF2-40B4-BE49-F238E27FC236}">
                <a16:creationId xmlns:a16="http://schemas.microsoft.com/office/drawing/2014/main" id="{34CE07A4-B54A-9C0A-A0C1-664E6EF78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0976" y="4059608"/>
            <a:ext cx="318135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in Logo">
            <a:extLst>
              <a:ext uri="{FF2B5EF4-FFF2-40B4-BE49-F238E27FC236}">
                <a16:creationId xmlns:a16="http://schemas.microsoft.com/office/drawing/2014/main" id="{E6BB4135-42CF-71BB-AC60-C372232C7C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185" y="2578078"/>
            <a:ext cx="31623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blue and red logo&#10;&#10;Description automatically generated">
            <a:extLst>
              <a:ext uri="{FF2B5EF4-FFF2-40B4-BE49-F238E27FC236}">
                <a16:creationId xmlns:a16="http://schemas.microsoft.com/office/drawing/2014/main" id="{ECBF6D59-B2EF-0057-6427-C374A502A632}"/>
              </a:ext>
            </a:extLst>
          </p:cNvPr>
          <p:cNvPicPr>
            <a:picLocks noChangeAspect="1"/>
          </p:cNvPicPr>
          <p:nvPr/>
        </p:nvPicPr>
        <p:blipFill>
          <a:blip r:embed="rId5"/>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3388351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normAutofit/>
          </a:bodyPr>
          <a:lstStyle/>
          <a:p>
            <a:r>
              <a:rPr lang="en-US" b="1" dirty="0"/>
              <a:t>Next Steps</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1975945"/>
            <a:ext cx="9144000" cy="3636579"/>
          </a:xfrm>
        </p:spPr>
        <p:txBody>
          <a:bodyPr>
            <a:noAutofit/>
          </a:bodyPr>
          <a:lstStyle/>
          <a:p>
            <a:pPr marL="342900" indent="-342900" algn="just">
              <a:buFont typeface="Wingdings" pitchFamily="2" charset="77"/>
              <a:buChar char="§"/>
            </a:pPr>
            <a:r>
              <a:rPr lang="en-US" sz="2000" dirty="0"/>
              <a:t>continue reorganization discussions to reach a reorganization agreement </a:t>
            </a:r>
          </a:p>
          <a:p>
            <a:pPr marL="342900" indent="-342900" algn="l">
              <a:buFont typeface="Wingdings" pitchFamily="2" charset="77"/>
              <a:buChar char="§"/>
            </a:pPr>
            <a:r>
              <a:rPr lang="en-US" sz="2000" dirty="0"/>
              <a:t>await approval from OMHA for center point location ( GPS coordinates 42.934727, -81.008781 Thames Centre, ON) </a:t>
            </a:r>
          </a:p>
          <a:p>
            <a:pPr marL="342900" indent="-342900" algn="just">
              <a:buFont typeface="Wingdings" pitchFamily="2" charset="77"/>
              <a:buChar char="§"/>
            </a:pPr>
            <a:r>
              <a:rPr lang="en-US" sz="2000" dirty="0"/>
              <a:t>host Town Hall information sessions to engage each associations membership</a:t>
            </a:r>
          </a:p>
          <a:p>
            <a:pPr marL="342900" indent="-342900" algn="just">
              <a:buFont typeface="Wingdings" pitchFamily="2" charset="77"/>
              <a:buChar char="§"/>
            </a:pPr>
            <a:r>
              <a:rPr lang="en-US" sz="2000" dirty="0"/>
              <a:t>select a name, colors and logo for the new representative association</a:t>
            </a:r>
          </a:p>
          <a:p>
            <a:pPr marL="342900" indent="-342900" algn="just">
              <a:buFont typeface="Wingdings" pitchFamily="2" charset="77"/>
              <a:buChar char="§"/>
            </a:pPr>
            <a:r>
              <a:rPr lang="en-US" sz="2000" dirty="0"/>
              <a:t>approve reorganization agreement by each individual board </a:t>
            </a:r>
          </a:p>
          <a:p>
            <a:pPr marL="342900" indent="-342900" algn="just">
              <a:buFont typeface="Wingdings" pitchFamily="2" charset="77"/>
              <a:buChar char="§"/>
            </a:pPr>
            <a:r>
              <a:rPr lang="en-US" sz="2000" dirty="0"/>
              <a:t>membership vote (2/3 support vote required to proceed) </a:t>
            </a:r>
          </a:p>
          <a:p>
            <a:pPr marL="342900" indent="-342900" algn="just">
              <a:buFont typeface="Wingdings" pitchFamily="2" charset="77"/>
              <a:buChar char="§"/>
            </a:pPr>
            <a:r>
              <a:rPr lang="en-US" sz="2000" dirty="0"/>
              <a:t>approval from OMHA of the official agreement</a:t>
            </a:r>
          </a:p>
        </p:txBody>
      </p:sp>
      <p:pic>
        <p:nvPicPr>
          <p:cNvPr id="7" name="Picture 6" descr="A blue and red logo&#10;&#10;Description automatically generated">
            <a:extLst>
              <a:ext uri="{FF2B5EF4-FFF2-40B4-BE49-F238E27FC236}">
                <a16:creationId xmlns:a16="http://schemas.microsoft.com/office/drawing/2014/main" id="{4E1646BF-869E-4773-6848-7FBD4FAC8E46}"/>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231709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459008"/>
            <a:ext cx="9144000" cy="1273390"/>
          </a:xfrm>
        </p:spPr>
        <p:txBody>
          <a:bodyPr/>
          <a:lstStyle/>
          <a:p>
            <a:r>
              <a:rPr lang="en-US" b="1" dirty="0"/>
              <a:t>Reorganization Agreement</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2236895"/>
            <a:ext cx="9144000" cy="3175933"/>
          </a:xfrm>
        </p:spPr>
        <p:txBody>
          <a:bodyPr>
            <a:noAutofit/>
          </a:bodyPr>
          <a:lstStyle/>
          <a:p>
            <a:pPr marL="342900" indent="-342900" algn="just">
              <a:buFont typeface="Wingdings" pitchFamily="2" charset="77"/>
              <a:buChar char="§"/>
            </a:pPr>
            <a:r>
              <a:rPr lang="en-US" sz="2000" dirty="0"/>
              <a:t>Dorchester Minor Hockey Association, Aylmer Minor Hockey Association and  Belmont Minor Hockey Association, are working towards an agreement on reorganization at the representative hockey level.  </a:t>
            </a:r>
          </a:p>
          <a:p>
            <a:pPr marL="342900" indent="-342900" algn="just">
              <a:buFont typeface="Wingdings" pitchFamily="2" charset="77"/>
              <a:buChar char="§"/>
            </a:pPr>
            <a:r>
              <a:rPr lang="en-US" sz="2000" dirty="0"/>
              <a:t>The agreement will require final approval from OMHA</a:t>
            </a:r>
          </a:p>
          <a:p>
            <a:pPr marL="342900" indent="-342900" algn="just">
              <a:buFont typeface="Wingdings" pitchFamily="2" charset="77"/>
              <a:buChar char="§"/>
            </a:pPr>
            <a:r>
              <a:rPr lang="en-US" sz="2000" dirty="0"/>
              <a:t>Representative hockey to be operated under a reorganized rep hockey association</a:t>
            </a:r>
          </a:p>
          <a:p>
            <a:pPr marL="342900" indent="-342900" algn="just">
              <a:buFont typeface="Wingdings" pitchFamily="2" charset="77"/>
              <a:buChar char="§"/>
            </a:pPr>
            <a:r>
              <a:rPr lang="en-US" sz="2000" dirty="0"/>
              <a:t>Each individual association will continue to operate separate local league organizations</a:t>
            </a:r>
          </a:p>
          <a:p>
            <a:pPr marL="342900" indent="-342900" algn="just">
              <a:buFont typeface="Wingdings" pitchFamily="2" charset="77"/>
              <a:buChar char="§"/>
            </a:pPr>
            <a:r>
              <a:rPr lang="en-US" sz="2000" dirty="0"/>
              <a:t>Each association will need to hold a membership vote, date TBD (mid-April)</a:t>
            </a:r>
          </a:p>
        </p:txBody>
      </p:sp>
      <p:pic>
        <p:nvPicPr>
          <p:cNvPr id="4" name="Picture 3" descr="A blue and red logo&#10;&#10;Description automatically generated">
            <a:extLst>
              <a:ext uri="{FF2B5EF4-FFF2-40B4-BE49-F238E27FC236}">
                <a16:creationId xmlns:a16="http://schemas.microsoft.com/office/drawing/2014/main" id="{070739A8-76B0-4F1C-05B5-236B7065901E}"/>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58347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lstStyle/>
          <a:p>
            <a:r>
              <a:rPr lang="en-US" b="1" dirty="0"/>
              <a:t>Reorganization Means:</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1975945"/>
            <a:ext cx="9144000" cy="3281855"/>
          </a:xfrm>
        </p:spPr>
        <p:txBody>
          <a:bodyPr>
            <a:noAutofit/>
          </a:bodyPr>
          <a:lstStyle/>
          <a:p>
            <a:pPr marL="342900" indent="-342900" algn="just">
              <a:buFont typeface="Wingdings" pitchFamily="2" charset="77"/>
              <a:buChar char="§"/>
            </a:pPr>
            <a:r>
              <a:rPr lang="en-US" sz="2000" dirty="0"/>
              <a:t>preserving the hometown hockey experience at the local league level, while strengthening the competitiveness of our rep level teams for those who wish to play at that level.</a:t>
            </a:r>
          </a:p>
          <a:p>
            <a:pPr marL="342900" indent="-342900" algn="just">
              <a:buFont typeface="Wingdings" pitchFamily="2" charset="77"/>
              <a:buChar char="§"/>
            </a:pPr>
            <a:r>
              <a:rPr lang="en-US" sz="2000" dirty="0"/>
              <a:t>players will play at a level that is appropriate to their level of skill and capabilities.</a:t>
            </a:r>
          </a:p>
          <a:p>
            <a:pPr marL="342900" indent="-342900" algn="just">
              <a:buFont typeface="Wingdings" pitchFamily="2" charset="77"/>
              <a:buChar char="§"/>
            </a:pPr>
            <a:r>
              <a:rPr lang="en-US" sz="2000" dirty="0"/>
              <a:t>increased ability for organization to host specialized development clinics (e.g.: goalie clinics, power skating, skills and drills).</a:t>
            </a:r>
          </a:p>
          <a:p>
            <a:pPr marL="342900" indent="-342900" algn="just">
              <a:buFont typeface="Wingdings" pitchFamily="2" charset="77"/>
              <a:buChar char="§"/>
            </a:pPr>
            <a:r>
              <a:rPr lang="en-US" sz="2000" dirty="0"/>
              <a:t>increase the depth of our coaches/bench staff to provide rep level players with the best coaching and  development opportunities</a:t>
            </a:r>
          </a:p>
        </p:txBody>
      </p:sp>
      <p:pic>
        <p:nvPicPr>
          <p:cNvPr id="4" name="Picture 3" descr="A blue and red logo&#10;&#10;Description automatically generated">
            <a:extLst>
              <a:ext uri="{FF2B5EF4-FFF2-40B4-BE49-F238E27FC236}">
                <a16:creationId xmlns:a16="http://schemas.microsoft.com/office/drawing/2014/main" id="{26A388A2-A9CD-8B6C-3B89-1EFDFA6E7F94}"/>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66962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normAutofit fontScale="90000"/>
          </a:bodyPr>
          <a:lstStyle/>
          <a:p>
            <a:r>
              <a:rPr lang="en-US" b="1" dirty="0"/>
              <a:t>Reorganization Means (cont’d)</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1975945"/>
            <a:ext cx="9144000" cy="3281855"/>
          </a:xfrm>
        </p:spPr>
        <p:txBody>
          <a:bodyPr>
            <a:noAutofit/>
          </a:bodyPr>
          <a:lstStyle/>
          <a:p>
            <a:pPr marL="342900" indent="-342900" algn="just">
              <a:buFont typeface="Wingdings" pitchFamily="2" charset="77"/>
              <a:buChar char="§"/>
            </a:pPr>
            <a:r>
              <a:rPr lang="en-US" sz="2000" dirty="0"/>
              <a:t>most importantly - children enjoying playing hockey with peers while learning and developing at an appropriate level.</a:t>
            </a:r>
          </a:p>
          <a:p>
            <a:pPr marL="342900" indent="-342900" algn="just">
              <a:buFont typeface="Wingdings" pitchFamily="2" charset="77"/>
              <a:buChar char="§"/>
            </a:pPr>
            <a:r>
              <a:rPr lang="en-US" sz="2000" dirty="0"/>
              <a:t>increased ice availability across multiple facilities to allow for additional practice times for both rep and local league teams</a:t>
            </a:r>
          </a:p>
          <a:p>
            <a:pPr marL="342900" indent="-342900" algn="just">
              <a:buFont typeface="Wingdings" pitchFamily="2" charset="77"/>
              <a:buChar char="§"/>
            </a:pPr>
            <a:endParaRPr lang="en-US" sz="2000" dirty="0"/>
          </a:p>
        </p:txBody>
      </p:sp>
      <p:pic>
        <p:nvPicPr>
          <p:cNvPr id="4" name="Picture 3" descr="A blue and red logo&#10;&#10;Description automatically generated">
            <a:extLst>
              <a:ext uri="{FF2B5EF4-FFF2-40B4-BE49-F238E27FC236}">
                <a16:creationId xmlns:a16="http://schemas.microsoft.com/office/drawing/2014/main" id="{365179DC-ADAC-D07A-C609-92DF338A25B6}"/>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352901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lstStyle/>
          <a:p>
            <a:r>
              <a:rPr lang="en-US" b="1" dirty="0"/>
              <a:t>Reasons for Reorganization</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1975945"/>
            <a:ext cx="9144000" cy="3281855"/>
          </a:xfrm>
        </p:spPr>
        <p:txBody>
          <a:bodyPr>
            <a:noAutofit/>
          </a:bodyPr>
          <a:lstStyle/>
          <a:p>
            <a:pPr marL="342900" indent="-342900" algn="just">
              <a:buFont typeface="Wingdings" pitchFamily="2" charset="77"/>
              <a:buChar char="§"/>
            </a:pPr>
            <a:r>
              <a:rPr lang="en-US" sz="2000" dirty="0"/>
              <a:t>OMHA and OHF have altered the hockey landscape to cater to higher caliber hockey</a:t>
            </a:r>
          </a:p>
          <a:p>
            <a:pPr marL="342900" indent="-342900" algn="just">
              <a:buFont typeface="Wingdings" pitchFamily="2" charset="77"/>
              <a:buChar char="§"/>
            </a:pPr>
            <a:r>
              <a:rPr lang="en-US" sz="2000" dirty="0"/>
              <a:t>Very few rep centres in the surrounding area will be categorized as below ‘A’ beginning for the 2025-2026 season, with most ‘A’ centres competing with amalgamated or reorganized programs.  </a:t>
            </a:r>
          </a:p>
          <a:p>
            <a:pPr marL="342900" indent="-342900" algn="just">
              <a:buFont typeface="Wingdings" pitchFamily="2" charset="77"/>
              <a:buChar char="§"/>
            </a:pPr>
            <a:r>
              <a:rPr lang="en-US" sz="2000" dirty="0"/>
              <a:t>NRPs from Aylmer and Belmont can currently choose to tryout for rep programming with South Oxford or St. Thomas, but reorganization would force those top players to play for the DMHA/AMHA/BMHA reorganized program, increasing competitiveness of rep teams</a:t>
            </a:r>
          </a:p>
          <a:p>
            <a:pPr marL="342900" indent="-342900" algn="just">
              <a:buFont typeface="Wingdings" pitchFamily="2" charset="77"/>
              <a:buChar char="§"/>
            </a:pPr>
            <a:r>
              <a:rPr lang="en-US" sz="2000" dirty="0"/>
              <a:t>Additional ice rinks to access</a:t>
            </a:r>
          </a:p>
          <a:p>
            <a:pPr marL="342900" indent="-342900" algn="just">
              <a:buFont typeface="Wingdings" pitchFamily="2" charset="77"/>
              <a:buChar char="§"/>
            </a:pPr>
            <a:endParaRPr lang="en-US" sz="2000" dirty="0"/>
          </a:p>
        </p:txBody>
      </p:sp>
      <p:pic>
        <p:nvPicPr>
          <p:cNvPr id="4" name="Picture 3" descr="A blue and red logo&#10;&#10;Description automatically generated">
            <a:extLst>
              <a:ext uri="{FF2B5EF4-FFF2-40B4-BE49-F238E27FC236}">
                <a16:creationId xmlns:a16="http://schemas.microsoft.com/office/drawing/2014/main" id="{6F99229E-257E-A4B5-5CDF-3D27F122C68E}"/>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109401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74DAE88-B588-B04B-BDC2-733057BFA947}"/>
              </a:ext>
            </a:extLst>
          </p:cNvPr>
          <p:cNvPicPr>
            <a:picLocks noChangeAspect="1"/>
          </p:cNvPicPr>
          <p:nvPr/>
        </p:nvPicPr>
        <p:blipFill>
          <a:blip r:embed="rId2"/>
          <a:stretch>
            <a:fillRect/>
          </a:stretch>
        </p:blipFill>
        <p:spPr>
          <a:xfrm>
            <a:off x="1614618" y="1816481"/>
            <a:ext cx="9144000" cy="4366953"/>
          </a:xfrm>
          <a:prstGeom prst="rect">
            <a:avLst/>
          </a:prstGeom>
        </p:spPr>
      </p:pic>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normAutofit fontScale="90000"/>
          </a:bodyPr>
          <a:lstStyle/>
          <a:p>
            <a:r>
              <a:rPr lang="en-US" b="1" dirty="0"/>
              <a:t>Potential Representative Teams</a:t>
            </a:r>
          </a:p>
        </p:txBody>
      </p:sp>
      <p:pic>
        <p:nvPicPr>
          <p:cNvPr id="3" name="Picture 2" descr="A blue and red logo&#10;&#10;Description automatically generated">
            <a:extLst>
              <a:ext uri="{FF2B5EF4-FFF2-40B4-BE49-F238E27FC236}">
                <a16:creationId xmlns:a16="http://schemas.microsoft.com/office/drawing/2014/main" id="{30CF345E-5D2D-D329-F386-CA78821A1256}"/>
              </a:ext>
            </a:extLst>
          </p:cNvPr>
          <p:cNvPicPr>
            <a:picLocks noChangeAspect="1"/>
          </p:cNvPicPr>
          <p:nvPr/>
        </p:nvPicPr>
        <p:blipFill>
          <a:blip r:embed="rId3"/>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130844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0"/>
            <a:ext cx="9144000" cy="1273390"/>
          </a:xfrm>
        </p:spPr>
        <p:txBody>
          <a:bodyPr/>
          <a:lstStyle/>
          <a:p>
            <a:r>
              <a:rPr lang="en-US" b="1" dirty="0"/>
              <a:t>Right of Choice</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5626358" y="1471248"/>
            <a:ext cx="6441233" cy="3281855"/>
          </a:xfrm>
        </p:spPr>
        <p:txBody>
          <a:bodyPr>
            <a:noAutofit/>
          </a:bodyPr>
          <a:lstStyle/>
          <a:p>
            <a:pPr marL="342900" indent="-342900" algn="just">
              <a:buFont typeface="Wingdings" pitchFamily="2" charset="77"/>
              <a:buChar char="§"/>
            </a:pPr>
            <a:r>
              <a:rPr lang="en-US" sz="2000" dirty="0"/>
              <a:t>All current DMHA, BMHA and AMHA families within the current residential boundaries for rep-level hockey will be permitted to continue (grandfathered) with the reorganized rep centre, despite changes in centre point</a:t>
            </a:r>
          </a:p>
          <a:p>
            <a:pPr marL="342900" indent="-342900" algn="just">
              <a:buFont typeface="Wingdings" pitchFamily="2" charset="77"/>
              <a:buChar char="§"/>
            </a:pPr>
            <a:r>
              <a:rPr lang="en-US" sz="2000" dirty="0"/>
              <a:t>The reorganized centre’s centre point is planned to be 42.934727, -81.008781 (Highway 73 and Crampton Drive), Thames Centre (pending OMHA approval)</a:t>
            </a:r>
          </a:p>
          <a:p>
            <a:pPr marL="342900" indent="-342900" algn="l">
              <a:buFont typeface="Wingdings" pitchFamily="2" charset="77"/>
              <a:buChar char="§"/>
            </a:pPr>
            <a:r>
              <a:rPr lang="en-US" sz="2000" dirty="0"/>
              <a:t>To calculate Right of Choice:</a:t>
            </a:r>
            <a:br>
              <a:rPr lang="en-US" sz="2000" dirty="0"/>
            </a:br>
            <a:r>
              <a:rPr lang="en-US" sz="2000" dirty="0"/>
              <a:t>1) determined the distance between home address and the centre point</a:t>
            </a:r>
            <a:br>
              <a:rPr lang="en-US" sz="2000" dirty="0"/>
            </a:br>
            <a:r>
              <a:rPr lang="en-US" sz="2000" dirty="0"/>
              <a:t>2) determine the distance between home address and alternate centre</a:t>
            </a:r>
            <a:br>
              <a:rPr lang="en-US" sz="2000" dirty="0"/>
            </a:br>
            <a:r>
              <a:rPr lang="en-US" sz="2000" dirty="0"/>
              <a:t>3) if the difference between the two distances is less than 8kms, Right of Choice is granted to chosen centre</a:t>
            </a:r>
          </a:p>
        </p:txBody>
      </p:sp>
      <p:pic>
        <p:nvPicPr>
          <p:cNvPr id="6" name="Picture 5">
            <a:extLst>
              <a:ext uri="{FF2B5EF4-FFF2-40B4-BE49-F238E27FC236}">
                <a16:creationId xmlns:a16="http://schemas.microsoft.com/office/drawing/2014/main" id="{7F8E42FC-C41F-6C4F-E503-65BEA9DFAAED}"/>
              </a:ext>
            </a:extLst>
          </p:cNvPr>
          <p:cNvPicPr>
            <a:picLocks noChangeAspect="1"/>
          </p:cNvPicPr>
          <p:nvPr/>
        </p:nvPicPr>
        <p:blipFill>
          <a:blip r:embed="rId3"/>
          <a:stretch>
            <a:fillRect/>
          </a:stretch>
        </p:blipFill>
        <p:spPr>
          <a:xfrm>
            <a:off x="1373451" y="1273390"/>
            <a:ext cx="4252907" cy="4614226"/>
          </a:xfrm>
          <a:prstGeom prst="rect">
            <a:avLst/>
          </a:prstGeom>
        </p:spPr>
      </p:pic>
      <p:pic>
        <p:nvPicPr>
          <p:cNvPr id="4" name="Picture 3" descr="A blue and red logo&#10;&#10;Description automatically generated">
            <a:extLst>
              <a:ext uri="{FF2B5EF4-FFF2-40B4-BE49-F238E27FC236}">
                <a16:creationId xmlns:a16="http://schemas.microsoft.com/office/drawing/2014/main" id="{7B0A1A14-D0AF-C515-93AB-97BA988DBD36}"/>
              </a:ext>
            </a:extLst>
          </p:cNvPr>
          <p:cNvPicPr>
            <a:picLocks noChangeAspect="1"/>
          </p:cNvPicPr>
          <p:nvPr/>
        </p:nvPicPr>
        <p:blipFill>
          <a:blip r:embed="rId4"/>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279931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normAutofit fontScale="90000"/>
          </a:bodyPr>
          <a:lstStyle/>
          <a:p>
            <a:r>
              <a:rPr lang="en-US" b="1" dirty="0"/>
              <a:t>’A’ Classified Rep Centres </a:t>
            </a:r>
            <a:br>
              <a:rPr lang="en-US" b="1" dirty="0"/>
            </a:br>
            <a:r>
              <a:rPr lang="en-US" sz="4000" b="1" dirty="0"/>
              <a:t>changes made in recent years</a:t>
            </a:r>
            <a:endParaRPr lang="en-US" b="1" dirty="0"/>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524000" y="1975945"/>
            <a:ext cx="9144000" cy="3636579"/>
          </a:xfrm>
        </p:spPr>
        <p:txBody>
          <a:bodyPr>
            <a:noAutofit/>
          </a:bodyPr>
          <a:lstStyle/>
          <a:p>
            <a:pPr algn="just"/>
            <a:r>
              <a:rPr lang="en-US" sz="2000" dirty="0"/>
              <a:t>Dorchester</a:t>
            </a:r>
          </a:p>
          <a:p>
            <a:pPr algn="just"/>
            <a:r>
              <a:rPr lang="en-US" sz="2000" dirty="0"/>
              <a:t>Haldimand (Caledonia, Hagersville, Cayuga, Dunnville)</a:t>
            </a:r>
          </a:p>
          <a:p>
            <a:pPr algn="just"/>
            <a:r>
              <a:rPr lang="en-US" sz="2000" dirty="0"/>
              <a:t>Mount Brydges</a:t>
            </a:r>
          </a:p>
          <a:p>
            <a:pPr algn="just"/>
            <a:r>
              <a:rPr lang="en-US" sz="2000" dirty="0"/>
              <a:t>New Hamburg</a:t>
            </a:r>
          </a:p>
          <a:p>
            <a:pPr algn="just"/>
            <a:r>
              <a:rPr lang="en-US" sz="2000" dirty="0"/>
              <a:t>Norfolk (Simcoe, Port Dover, Waterford)</a:t>
            </a:r>
          </a:p>
          <a:p>
            <a:pPr algn="just"/>
            <a:r>
              <a:rPr lang="en-US" sz="2000" dirty="0"/>
              <a:t>St. Mary’s</a:t>
            </a:r>
          </a:p>
          <a:p>
            <a:pPr algn="just"/>
            <a:r>
              <a:rPr lang="en-US" sz="2000" dirty="0"/>
              <a:t>St. Thomas (existing, back in Shamrock 2024/2025)</a:t>
            </a:r>
          </a:p>
          <a:p>
            <a:pPr algn="just"/>
            <a:r>
              <a:rPr lang="en-US" sz="2000" dirty="0"/>
              <a:t>South Oxford (Tillsonburg and Ingersoll)</a:t>
            </a:r>
          </a:p>
          <a:p>
            <a:pPr algn="just"/>
            <a:r>
              <a:rPr lang="en-US" sz="2000" dirty="0"/>
              <a:t>Strathroy</a:t>
            </a:r>
          </a:p>
        </p:txBody>
      </p:sp>
      <p:pic>
        <p:nvPicPr>
          <p:cNvPr id="4" name="Picture 3" descr="A blue and red logo&#10;&#10;Description automatically generated">
            <a:extLst>
              <a:ext uri="{FF2B5EF4-FFF2-40B4-BE49-F238E27FC236}">
                <a16:creationId xmlns:a16="http://schemas.microsoft.com/office/drawing/2014/main" id="{4A7C2D3F-ABA0-CD40-9D97-407149425440}"/>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350180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8949-1C62-FE38-5D29-707B8D4C1A74}"/>
              </a:ext>
            </a:extLst>
          </p:cNvPr>
          <p:cNvSpPr>
            <a:spLocks noGrp="1"/>
          </p:cNvSpPr>
          <p:nvPr>
            <p:ph type="ctrTitle"/>
          </p:nvPr>
        </p:nvSpPr>
        <p:spPr>
          <a:xfrm>
            <a:off x="1524000" y="543091"/>
            <a:ext cx="9144000" cy="1273390"/>
          </a:xfrm>
        </p:spPr>
        <p:txBody>
          <a:bodyPr>
            <a:normAutofit fontScale="90000"/>
          </a:bodyPr>
          <a:lstStyle/>
          <a:p>
            <a:r>
              <a:rPr lang="en-US" b="1" dirty="0"/>
              <a:t>Other Amalgamations / Reorganizations examples</a:t>
            </a:r>
          </a:p>
        </p:txBody>
      </p:sp>
      <p:sp>
        <p:nvSpPr>
          <p:cNvPr id="3" name="Subtitle 2">
            <a:extLst>
              <a:ext uri="{FF2B5EF4-FFF2-40B4-BE49-F238E27FC236}">
                <a16:creationId xmlns:a16="http://schemas.microsoft.com/office/drawing/2014/main" id="{ED050167-8E5B-F0E4-670B-058A37DAAA98}"/>
              </a:ext>
            </a:extLst>
          </p:cNvPr>
          <p:cNvSpPr>
            <a:spLocks noGrp="1"/>
          </p:cNvSpPr>
          <p:nvPr>
            <p:ph type="subTitle" idx="1"/>
          </p:nvPr>
        </p:nvSpPr>
        <p:spPr>
          <a:xfrm>
            <a:off x="1967884" y="2046967"/>
            <a:ext cx="9144000" cy="3636579"/>
          </a:xfrm>
        </p:spPr>
        <p:txBody>
          <a:bodyPr>
            <a:noAutofit/>
          </a:bodyPr>
          <a:lstStyle/>
          <a:p>
            <a:pPr marL="342900" indent="-342900" algn="just">
              <a:buFont typeface="Arial" panose="020B0604020202020204" pitchFamily="34" charset="0"/>
              <a:buChar char="•"/>
            </a:pPr>
            <a:r>
              <a:rPr lang="en-US" sz="2000" dirty="0"/>
              <a:t>Haldimand (Caledonia, Hagersville, Cayuga, Dunnville) - COMPLETE</a:t>
            </a:r>
          </a:p>
          <a:p>
            <a:pPr marL="342900" indent="-342900" algn="just">
              <a:buFont typeface="Arial" panose="020B0604020202020204" pitchFamily="34" charset="0"/>
              <a:buChar char="•"/>
            </a:pPr>
            <a:r>
              <a:rPr lang="en-US" sz="2000" dirty="0"/>
              <a:t>Norfolk (Simcoe, Port Dover, Waterford) – COMPLETE</a:t>
            </a:r>
          </a:p>
          <a:p>
            <a:pPr marL="342900" indent="-342900" algn="just">
              <a:buFont typeface="Arial" panose="020B0604020202020204" pitchFamily="34" charset="0"/>
              <a:buChar char="•"/>
            </a:pPr>
            <a:r>
              <a:rPr lang="en-US" sz="2000" dirty="0"/>
              <a:t>Norfolk and Six Nations - APPROVED FOR 2024-25 SEASON (Temporary)</a:t>
            </a:r>
          </a:p>
          <a:p>
            <a:pPr marL="342900" indent="-342900" algn="just">
              <a:buFont typeface="Arial" panose="020B0604020202020204" pitchFamily="34" charset="0"/>
              <a:buChar char="•"/>
            </a:pPr>
            <a:r>
              <a:rPr lang="en-US" sz="2000" dirty="0"/>
              <a:t>South Oxford (Tillsonburg and Ingersoll) – COMPLETE</a:t>
            </a:r>
          </a:p>
          <a:p>
            <a:pPr marL="342900" indent="-342900" algn="just">
              <a:buFont typeface="Arial" panose="020B0604020202020204" pitchFamily="34" charset="0"/>
              <a:buChar char="•"/>
            </a:pPr>
            <a:r>
              <a:rPr lang="en-US" sz="2000" dirty="0"/>
              <a:t>North Middlesex, Lucan and </a:t>
            </a:r>
            <a:r>
              <a:rPr lang="en-US" sz="2000" dirty="0" err="1"/>
              <a:t>Ilderton</a:t>
            </a:r>
            <a:r>
              <a:rPr lang="en-US" sz="2000" dirty="0"/>
              <a:t> – IN NEGOTIATIONS</a:t>
            </a:r>
          </a:p>
          <a:p>
            <a:pPr marL="342900" indent="-342900" algn="just">
              <a:buFont typeface="Arial" panose="020B0604020202020204" pitchFamily="34" charset="0"/>
              <a:buChar char="•"/>
            </a:pPr>
            <a:r>
              <a:rPr lang="en-US" sz="2000" dirty="0"/>
              <a:t>Brant County Minor Hockey Association (Paris, Burford, St. George) – APPROVED FOR 2024-25 SEASON</a:t>
            </a:r>
          </a:p>
          <a:p>
            <a:pPr marL="342900" indent="-342900" algn="just">
              <a:buFont typeface="Arial" panose="020B0604020202020204" pitchFamily="34" charset="0"/>
              <a:buChar char="•"/>
            </a:pPr>
            <a:r>
              <a:rPr lang="en-US" sz="2000" dirty="0"/>
              <a:t>Norwich and Delhi – IN NEGOTIATIONS</a:t>
            </a:r>
          </a:p>
          <a:p>
            <a:pPr marL="342900" indent="-342900" algn="just">
              <a:buFont typeface="Arial" panose="020B0604020202020204" pitchFamily="34" charset="0"/>
              <a:buChar char="•"/>
            </a:pPr>
            <a:r>
              <a:rPr lang="en-US" sz="2000" dirty="0"/>
              <a:t>South Point and Essex – COMPLETE</a:t>
            </a:r>
          </a:p>
          <a:p>
            <a:pPr algn="just"/>
            <a:endParaRPr lang="en-US" sz="2000" dirty="0"/>
          </a:p>
        </p:txBody>
      </p:sp>
      <p:pic>
        <p:nvPicPr>
          <p:cNvPr id="6" name="Picture 5" descr="A blue and red logo&#10;&#10;Description automatically generated">
            <a:extLst>
              <a:ext uri="{FF2B5EF4-FFF2-40B4-BE49-F238E27FC236}">
                <a16:creationId xmlns:a16="http://schemas.microsoft.com/office/drawing/2014/main" id="{C9D91ADB-0BCD-0E37-2205-2A1191FE48DB}"/>
              </a:ext>
            </a:extLst>
          </p:cNvPr>
          <p:cNvPicPr>
            <a:picLocks noChangeAspect="1"/>
          </p:cNvPicPr>
          <p:nvPr/>
        </p:nvPicPr>
        <p:blipFill>
          <a:blip r:embed="rId2"/>
          <a:stretch>
            <a:fillRect/>
          </a:stretch>
        </p:blipFill>
        <p:spPr>
          <a:xfrm>
            <a:off x="186165" y="5612524"/>
            <a:ext cx="1006173" cy="747443"/>
          </a:xfrm>
          <a:prstGeom prst="rect">
            <a:avLst/>
          </a:prstGeom>
        </p:spPr>
      </p:pic>
    </p:spTree>
    <p:extLst>
      <p:ext uri="{BB962C8B-B14F-4D97-AF65-F5344CB8AC3E}">
        <p14:creationId xmlns:p14="http://schemas.microsoft.com/office/powerpoint/2010/main" val="1401500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1340</TotalTime>
  <Words>673</Words>
  <Application>Microsoft Office PowerPoint</Application>
  <PresentationFormat>Widescreen</PresentationFormat>
  <Paragraphs>54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Wingdings</vt:lpstr>
      <vt:lpstr>Office Theme</vt:lpstr>
      <vt:lpstr>Reorganization Town Hall</vt:lpstr>
      <vt:lpstr>Reorganization Agreement</vt:lpstr>
      <vt:lpstr>Reorganization Means:</vt:lpstr>
      <vt:lpstr>Reorganization Means (cont’d)</vt:lpstr>
      <vt:lpstr>Reasons for Reorganization</vt:lpstr>
      <vt:lpstr>Potential Representative Teams</vt:lpstr>
      <vt:lpstr>Right of Choice</vt:lpstr>
      <vt:lpstr>’A’ Classified Rep Centres  changes made in recent years</vt:lpstr>
      <vt:lpstr>Other Amalgamations / Reorganizations examples</vt:lpstr>
      <vt:lpstr>DMHA Compared Against  South Oxford  (Amalgamated Centre)</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Coghlin</dc:creator>
  <cp:lastModifiedBy>Jake McKillop</cp:lastModifiedBy>
  <cp:revision>11</cp:revision>
  <dcterms:created xsi:type="dcterms:W3CDTF">2024-03-13T19:53:08Z</dcterms:created>
  <dcterms:modified xsi:type="dcterms:W3CDTF">2024-03-25T15:34:54Z</dcterms:modified>
</cp:coreProperties>
</file>