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79" r:id="rId2"/>
    <p:sldId id="269" r:id="rId3"/>
    <p:sldId id="272" r:id="rId4"/>
    <p:sldId id="273" r:id="rId5"/>
    <p:sldId id="274" r:id="rId6"/>
    <p:sldId id="275" r:id="rId7"/>
    <p:sldId id="276" r:id="rId8"/>
    <p:sldId id="277" r:id="rId9"/>
    <p:sldId id="278" r:id="rId10"/>
    <p:sldId id="284" r:id="rId11"/>
    <p:sldId id="283" r:id="rId12"/>
    <p:sldId id="281" r:id="rId13"/>
    <p:sldId id="282" r:id="rId14"/>
    <p:sldId id="286" r:id="rId15"/>
    <p:sldId id="28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16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DB63C2-8A3F-4ED2-A4D8-EF1927942101}"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0765CB-0C78-4B62-AE02-7DE2A70C71F7}" type="slidenum">
              <a:rPr lang="en-US" smtClean="0"/>
              <a:t>‹#›</a:t>
            </a:fld>
            <a:endParaRPr lang="en-US" dirty="0"/>
          </a:p>
        </p:txBody>
      </p:sp>
    </p:spTree>
    <p:extLst>
      <p:ext uri="{BB962C8B-B14F-4D97-AF65-F5344CB8AC3E}">
        <p14:creationId xmlns:p14="http://schemas.microsoft.com/office/powerpoint/2010/main" val="2879103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B63C2-8A3F-4ED2-A4D8-EF1927942101}"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0765CB-0C78-4B62-AE02-7DE2A70C71F7}" type="slidenum">
              <a:rPr lang="en-US" smtClean="0"/>
              <a:t>‹#›</a:t>
            </a:fld>
            <a:endParaRPr lang="en-US" dirty="0"/>
          </a:p>
        </p:txBody>
      </p:sp>
    </p:spTree>
    <p:extLst>
      <p:ext uri="{BB962C8B-B14F-4D97-AF65-F5344CB8AC3E}">
        <p14:creationId xmlns:p14="http://schemas.microsoft.com/office/powerpoint/2010/main" val="334003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B63C2-8A3F-4ED2-A4D8-EF1927942101}"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0765CB-0C78-4B62-AE02-7DE2A70C71F7}" type="slidenum">
              <a:rPr lang="en-US" smtClean="0"/>
              <a:t>‹#›</a:t>
            </a:fld>
            <a:endParaRPr lang="en-US" dirty="0"/>
          </a:p>
        </p:txBody>
      </p:sp>
    </p:spTree>
    <p:extLst>
      <p:ext uri="{BB962C8B-B14F-4D97-AF65-F5344CB8AC3E}">
        <p14:creationId xmlns:p14="http://schemas.microsoft.com/office/powerpoint/2010/main" val="114072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B63C2-8A3F-4ED2-A4D8-EF1927942101}"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0765CB-0C78-4B62-AE02-7DE2A70C71F7}" type="slidenum">
              <a:rPr lang="en-US" smtClean="0"/>
              <a:t>‹#›</a:t>
            </a:fld>
            <a:endParaRPr lang="en-US" dirty="0"/>
          </a:p>
        </p:txBody>
      </p:sp>
    </p:spTree>
    <p:extLst>
      <p:ext uri="{BB962C8B-B14F-4D97-AF65-F5344CB8AC3E}">
        <p14:creationId xmlns:p14="http://schemas.microsoft.com/office/powerpoint/2010/main" val="1881537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DB63C2-8A3F-4ED2-A4D8-EF1927942101}"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0765CB-0C78-4B62-AE02-7DE2A70C71F7}" type="slidenum">
              <a:rPr lang="en-US" smtClean="0"/>
              <a:t>‹#›</a:t>
            </a:fld>
            <a:endParaRPr lang="en-US" dirty="0"/>
          </a:p>
        </p:txBody>
      </p:sp>
    </p:spTree>
    <p:extLst>
      <p:ext uri="{BB962C8B-B14F-4D97-AF65-F5344CB8AC3E}">
        <p14:creationId xmlns:p14="http://schemas.microsoft.com/office/powerpoint/2010/main" val="374399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DB63C2-8A3F-4ED2-A4D8-EF1927942101}" type="datetimeFigureOut">
              <a:rPr lang="en-US" smtClean="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0765CB-0C78-4B62-AE02-7DE2A70C71F7}" type="slidenum">
              <a:rPr lang="en-US" smtClean="0"/>
              <a:t>‹#›</a:t>
            </a:fld>
            <a:endParaRPr lang="en-US" dirty="0"/>
          </a:p>
        </p:txBody>
      </p:sp>
    </p:spTree>
    <p:extLst>
      <p:ext uri="{BB962C8B-B14F-4D97-AF65-F5344CB8AC3E}">
        <p14:creationId xmlns:p14="http://schemas.microsoft.com/office/powerpoint/2010/main" val="121785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DB63C2-8A3F-4ED2-A4D8-EF1927942101}" type="datetimeFigureOut">
              <a:rPr lang="en-US" smtClean="0"/>
              <a:t>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0765CB-0C78-4B62-AE02-7DE2A70C71F7}" type="slidenum">
              <a:rPr lang="en-US" smtClean="0"/>
              <a:t>‹#›</a:t>
            </a:fld>
            <a:endParaRPr lang="en-US" dirty="0"/>
          </a:p>
        </p:txBody>
      </p:sp>
    </p:spTree>
    <p:extLst>
      <p:ext uri="{BB962C8B-B14F-4D97-AF65-F5344CB8AC3E}">
        <p14:creationId xmlns:p14="http://schemas.microsoft.com/office/powerpoint/2010/main" val="346966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DB63C2-8A3F-4ED2-A4D8-EF1927942101}" type="datetimeFigureOut">
              <a:rPr lang="en-US" smtClean="0"/>
              <a:t>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0765CB-0C78-4B62-AE02-7DE2A70C71F7}" type="slidenum">
              <a:rPr lang="en-US" smtClean="0"/>
              <a:t>‹#›</a:t>
            </a:fld>
            <a:endParaRPr lang="en-US" dirty="0"/>
          </a:p>
        </p:txBody>
      </p:sp>
    </p:spTree>
    <p:extLst>
      <p:ext uri="{BB962C8B-B14F-4D97-AF65-F5344CB8AC3E}">
        <p14:creationId xmlns:p14="http://schemas.microsoft.com/office/powerpoint/2010/main" val="252577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B63C2-8A3F-4ED2-A4D8-EF1927942101}" type="datetimeFigureOut">
              <a:rPr lang="en-US" smtClean="0"/>
              <a:t>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0765CB-0C78-4B62-AE02-7DE2A70C71F7}" type="slidenum">
              <a:rPr lang="en-US" smtClean="0"/>
              <a:t>‹#›</a:t>
            </a:fld>
            <a:endParaRPr lang="en-US" dirty="0"/>
          </a:p>
        </p:txBody>
      </p:sp>
    </p:spTree>
    <p:extLst>
      <p:ext uri="{BB962C8B-B14F-4D97-AF65-F5344CB8AC3E}">
        <p14:creationId xmlns:p14="http://schemas.microsoft.com/office/powerpoint/2010/main" val="133491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DB63C2-8A3F-4ED2-A4D8-EF1927942101}" type="datetimeFigureOut">
              <a:rPr lang="en-US" smtClean="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0765CB-0C78-4B62-AE02-7DE2A70C71F7}" type="slidenum">
              <a:rPr lang="en-US" smtClean="0"/>
              <a:t>‹#›</a:t>
            </a:fld>
            <a:endParaRPr lang="en-US" dirty="0"/>
          </a:p>
        </p:txBody>
      </p:sp>
    </p:spTree>
    <p:extLst>
      <p:ext uri="{BB962C8B-B14F-4D97-AF65-F5344CB8AC3E}">
        <p14:creationId xmlns:p14="http://schemas.microsoft.com/office/powerpoint/2010/main" val="1712938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DB63C2-8A3F-4ED2-A4D8-EF1927942101}" type="datetimeFigureOut">
              <a:rPr lang="en-US" smtClean="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0765CB-0C78-4B62-AE02-7DE2A70C71F7}" type="slidenum">
              <a:rPr lang="en-US" smtClean="0"/>
              <a:t>‹#›</a:t>
            </a:fld>
            <a:endParaRPr lang="en-US" dirty="0"/>
          </a:p>
        </p:txBody>
      </p:sp>
    </p:spTree>
    <p:extLst>
      <p:ext uri="{BB962C8B-B14F-4D97-AF65-F5344CB8AC3E}">
        <p14:creationId xmlns:p14="http://schemas.microsoft.com/office/powerpoint/2010/main" val="111001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B63C2-8A3F-4ED2-A4D8-EF1927942101}" type="datetimeFigureOut">
              <a:rPr lang="en-US" smtClean="0"/>
              <a:t>2/7/2023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0765CB-0C78-4B62-AE02-7DE2A70C71F7}" type="slidenum">
              <a:rPr lang="en-US" smtClean="0"/>
              <a:t>‹#›</a:t>
            </a:fld>
            <a:endParaRPr lang="en-US" dirty="0"/>
          </a:p>
        </p:txBody>
      </p:sp>
    </p:spTree>
    <p:extLst>
      <p:ext uri="{BB962C8B-B14F-4D97-AF65-F5344CB8AC3E}">
        <p14:creationId xmlns:p14="http://schemas.microsoft.com/office/powerpoint/2010/main" val="373232255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lumMod val="95000"/>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261355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Partnership Townhall</a:t>
            </a:r>
          </a:p>
        </p:txBody>
      </p:sp>
      <p:pic>
        <p:nvPicPr>
          <p:cNvPr id="8" name="Content Placeholder 7">
            <a:extLst>
              <a:ext uri="{FF2B5EF4-FFF2-40B4-BE49-F238E27FC236}">
                <a16:creationId xmlns:a16="http://schemas.microsoft.com/office/drawing/2014/main" id="{FAB86E98-9430-2AD3-7FEF-4FBAEDC9468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04319" y="2889807"/>
            <a:ext cx="2473960" cy="1925050"/>
          </a:xfrm>
        </p:spPr>
      </p:pic>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53533" y="2243667"/>
            <a:ext cx="7594600"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pic>
        <p:nvPicPr>
          <p:cNvPr id="11" name="Picture 10">
            <a:extLst>
              <a:ext uri="{FF2B5EF4-FFF2-40B4-BE49-F238E27FC236}">
                <a16:creationId xmlns:a16="http://schemas.microsoft.com/office/drawing/2014/main" id="{5B7D403A-7815-90BF-438A-B1BA28623F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5722" y="2889808"/>
            <a:ext cx="2591412" cy="1925049"/>
          </a:xfrm>
          <a:prstGeom prst="rect">
            <a:avLst/>
          </a:prstGeom>
        </p:spPr>
      </p:pic>
    </p:spTree>
    <p:extLst>
      <p:ext uri="{BB962C8B-B14F-4D97-AF65-F5344CB8AC3E}">
        <p14:creationId xmlns:p14="http://schemas.microsoft.com/office/powerpoint/2010/main" val="1154541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Why Do We Need to Partner</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67201"/>
          </a:xfrm>
        </p:spPr>
        <p:txBody>
          <a:bodyPr lIns="457200" rIns="457200" anchor="t">
            <a:normAutofit/>
          </a:bodyPr>
          <a:lstStyle/>
          <a:p>
            <a:endParaRPr lang="en-CA" sz="2000" dirty="0">
              <a:solidFill>
                <a:schemeClr val="tx1">
                  <a:lumMod val="65000"/>
                  <a:lumOff val="35000"/>
                </a:schemeClr>
              </a:solidFill>
            </a:endParaRPr>
          </a:p>
          <a:p>
            <a:r>
              <a:rPr lang="en-CA" sz="2200" dirty="0">
                <a:solidFill>
                  <a:schemeClr val="tx1">
                    <a:lumMod val="65000"/>
                    <a:lumOff val="35000"/>
                  </a:schemeClr>
                </a:solidFill>
              </a:rPr>
              <a:t>Enrollment is stagnant or declining</a:t>
            </a:r>
          </a:p>
          <a:p>
            <a:r>
              <a:rPr lang="en-CA" sz="2200" dirty="0">
                <a:solidFill>
                  <a:schemeClr val="tx1">
                    <a:lumMod val="65000"/>
                    <a:lumOff val="35000"/>
                  </a:schemeClr>
                </a:solidFill>
              </a:rPr>
              <a:t>St. Thomas, Dorchester, and Tillsonburg will all be “A” centers starting the 2024 season</a:t>
            </a:r>
          </a:p>
          <a:p>
            <a:pPr lvl="1"/>
            <a:r>
              <a:rPr lang="en-CA" sz="2200" dirty="0">
                <a:solidFill>
                  <a:schemeClr val="tx1">
                    <a:lumMod val="65000"/>
                    <a:lumOff val="35000"/>
                  </a:schemeClr>
                </a:solidFill>
              </a:rPr>
              <a:t>All three centers will have the ability to draw AMHA/BMHA players (NRP)</a:t>
            </a:r>
          </a:p>
          <a:p>
            <a:pPr lvl="1"/>
            <a:r>
              <a:rPr lang="en-CA" sz="2200" dirty="0">
                <a:solidFill>
                  <a:schemeClr val="tx1">
                    <a:lumMod val="65000"/>
                    <a:lumOff val="35000"/>
                  </a:schemeClr>
                </a:solidFill>
              </a:rPr>
              <a:t>Loses are expected</a:t>
            </a:r>
          </a:p>
          <a:p>
            <a:r>
              <a:rPr lang="en-CA" sz="2200" dirty="0">
                <a:solidFill>
                  <a:schemeClr val="tx1">
                    <a:lumMod val="65000"/>
                    <a:lumOff val="35000"/>
                  </a:schemeClr>
                </a:solidFill>
              </a:rPr>
              <a:t>Allow us to continue to field competitive rep teams with players of similar ability</a:t>
            </a:r>
          </a:p>
          <a:p>
            <a:r>
              <a:rPr lang="en-CA" sz="2200" dirty="0">
                <a:solidFill>
                  <a:schemeClr val="tx1">
                    <a:lumMod val="65000"/>
                    <a:lumOff val="35000"/>
                  </a:schemeClr>
                </a:solidFill>
              </a:rPr>
              <a:t>Continue to sustain strong local league programs</a:t>
            </a:r>
          </a:p>
          <a:p>
            <a:pPr marL="0" indent="0" algn="ctr">
              <a:buNone/>
            </a:pPr>
            <a:endParaRPr lang="en-US" sz="2000" i="1" dirty="0">
              <a:latin typeface="Algerian" panose="04020705040A02060702" pitchFamily="82" charset="0"/>
            </a:endParaRPr>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474269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Risks of Not Partnering</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67201"/>
          </a:xfrm>
        </p:spPr>
        <p:txBody>
          <a:bodyPr lIns="457200" rIns="457200" anchor="t">
            <a:normAutofit/>
          </a:bodyPr>
          <a:lstStyle/>
          <a:p>
            <a:endParaRPr lang="en-CA" sz="2000" dirty="0">
              <a:solidFill>
                <a:schemeClr val="tx1">
                  <a:lumMod val="65000"/>
                  <a:lumOff val="35000"/>
                </a:schemeClr>
              </a:solidFill>
            </a:endParaRPr>
          </a:p>
          <a:p>
            <a:r>
              <a:rPr lang="en-CA" sz="2000" dirty="0">
                <a:solidFill>
                  <a:schemeClr val="tx1">
                    <a:lumMod val="65000"/>
                    <a:lumOff val="35000"/>
                  </a:schemeClr>
                </a:solidFill>
              </a:rPr>
              <a:t>May not be able to field competitive rep teams if we lose our higher caliber players to “A” centers</a:t>
            </a:r>
          </a:p>
          <a:p>
            <a:r>
              <a:rPr lang="en-CA" sz="2000" dirty="0">
                <a:solidFill>
                  <a:schemeClr val="tx1">
                    <a:lumMod val="65000"/>
                    <a:lumOff val="35000"/>
                  </a:schemeClr>
                </a:solidFill>
              </a:rPr>
              <a:t>Eventually not being able to field rep teams at every age group</a:t>
            </a:r>
          </a:p>
          <a:p>
            <a:r>
              <a:rPr lang="en-CA" sz="2000" dirty="0">
                <a:solidFill>
                  <a:schemeClr val="tx1">
                    <a:lumMod val="65000"/>
                    <a:lumOff val="35000"/>
                  </a:schemeClr>
                </a:solidFill>
              </a:rPr>
              <a:t>If there comes a time when we cannot field any rep teams we will lose our rep status with OMHA forever and become a local league only center – unable to support out competitive players</a:t>
            </a:r>
          </a:p>
          <a:p>
            <a:r>
              <a:rPr lang="en-CA" sz="2000" dirty="0">
                <a:solidFill>
                  <a:schemeClr val="tx1">
                    <a:lumMod val="65000"/>
                    <a:lumOff val="35000"/>
                  </a:schemeClr>
                </a:solidFill>
              </a:rPr>
              <a:t>Wait and see stance may force Belmont to seek out a new partner with no option for Aylmer to amalgamate in the future</a:t>
            </a:r>
          </a:p>
          <a:p>
            <a:pPr marL="0" indent="0" algn="ctr">
              <a:buNone/>
            </a:pPr>
            <a:endParaRPr lang="en-US" sz="2000" i="1" dirty="0">
              <a:latin typeface="Algerian" panose="04020705040A02060702" pitchFamily="82" charset="0"/>
            </a:endParaRPr>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174982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Frequently Asked Questions</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67201"/>
          </a:xfrm>
        </p:spPr>
        <p:txBody>
          <a:bodyPr lIns="457200" rIns="457200" anchor="t">
            <a:normAutofit fontScale="92500"/>
          </a:bodyPr>
          <a:lstStyle/>
          <a:p>
            <a:r>
              <a:rPr lang="en-CA" sz="2200" dirty="0">
                <a:solidFill>
                  <a:schemeClr val="tx1">
                    <a:lumMod val="65000"/>
                    <a:lumOff val="35000"/>
                  </a:schemeClr>
                </a:solidFill>
              </a:rPr>
              <a:t>What would our classification be under an amalgamated center?</a:t>
            </a:r>
          </a:p>
          <a:p>
            <a:pPr lvl="1"/>
            <a:r>
              <a:rPr lang="en-CA" sz="2200" dirty="0">
                <a:solidFill>
                  <a:schemeClr val="tx1">
                    <a:lumMod val="65000"/>
                    <a:lumOff val="35000"/>
                  </a:schemeClr>
                </a:solidFill>
              </a:rPr>
              <a:t>Likely to be classified as B</a:t>
            </a:r>
          </a:p>
          <a:p>
            <a:r>
              <a:rPr lang="en-CA" sz="2200" dirty="0">
                <a:solidFill>
                  <a:schemeClr val="tx1">
                    <a:lumMod val="65000"/>
                    <a:lumOff val="35000"/>
                  </a:schemeClr>
                </a:solidFill>
              </a:rPr>
              <a:t>Would the new association be able to offer a minor/major system?</a:t>
            </a:r>
          </a:p>
          <a:p>
            <a:pPr lvl="1"/>
            <a:r>
              <a:rPr lang="en-CA" sz="2200" dirty="0">
                <a:solidFill>
                  <a:schemeClr val="tx1">
                    <a:lumMod val="65000"/>
                    <a:lumOff val="35000"/>
                  </a:schemeClr>
                </a:solidFill>
              </a:rPr>
              <a:t>Depending on enrollment and competitiveness there could be an opportunity to roster a “B” and “C” team.</a:t>
            </a:r>
          </a:p>
          <a:p>
            <a:pPr lvl="1"/>
            <a:r>
              <a:rPr lang="en-CA" sz="2200" dirty="0">
                <a:solidFill>
                  <a:schemeClr val="tx1">
                    <a:lumMod val="65000"/>
                    <a:lumOff val="35000"/>
                  </a:schemeClr>
                </a:solidFill>
              </a:rPr>
              <a:t>Also opportunity to create Roster Select teams that combine LL players from Belmont and Aylmer</a:t>
            </a:r>
          </a:p>
          <a:p>
            <a:r>
              <a:rPr lang="en-CA" sz="2200" dirty="0">
                <a:solidFill>
                  <a:schemeClr val="tx1">
                    <a:lumMod val="65000"/>
                    <a:lumOff val="35000"/>
                  </a:schemeClr>
                </a:solidFill>
              </a:rPr>
              <a:t>What would the new association be called?</a:t>
            </a:r>
          </a:p>
          <a:p>
            <a:pPr lvl="1"/>
            <a:r>
              <a:rPr lang="en-CA" sz="2200" dirty="0">
                <a:solidFill>
                  <a:schemeClr val="tx1">
                    <a:lumMod val="65000"/>
                    <a:lumOff val="35000"/>
                  </a:schemeClr>
                </a:solidFill>
              </a:rPr>
              <a:t>No decision yet</a:t>
            </a:r>
          </a:p>
          <a:p>
            <a:r>
              <a:rPr lang="en-CA" sz="2200" dirty="0">
                <a:solidFill>
                  <a:schemeClr val="tx1">
                    <a:lumMod val="65000"/>
                    <a:lumOff val="35000"/>
                  </a:schemeClr>
                </a:solidFill>
              </a:rPr>
              <a:t>If the vote comes back as “no” what happens?</a:t>
            </a:r>
          </a:p>
          <a:p>
            <a:pPr lvl="1"/>
            <a:r>
              <a:rPr lang="en-CA" sz="2200" dirty="0">
                <a:solidFill>
                  <a:schemeClr val="tx1">
                    <a:lumMod val="65000"/>
                    <a:lumOff val="35000"/>
                  </a:schemeClr>
                </a:solidFill>
              </a:rPr>
              <a:t>Amalgamation does not proceed, no change to current</a:t>
            </a:r>
          </a:p>
          <a:p>
            <a:pPr marL="0" indent="0" algn="ctr">
              <a:buNone/>
            </a:pPr>
            <a:endParaRPr lang="en-US" sz="2000" i="1" dirty="0">
              <a:latin typeface="Algerian" panose="04020705040A02060702" pitchFamily="82" charset="0"/>
            </a:endParaRPr>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061188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Frequently Asked Questions</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67201"/>
          </a:xfrm>
        </p:spPr>
        <p:txBody>
          <a:bodyPr lIns="457200" rIns="457200" anchor="t">
            <a:normAutofit fontScale="92500" lnSpcReduction="10000"/>
          </a:bodyPr>
          <a:lstStyle/>
          <a:p>
            <a:r>
              <a:rPr lang="en-CA" sz="2200" dirty="0">
                <a:solidFill>
                  <a:schemeClr val="tx1">
                    <a:lumMod val="65000"/>
                    <a:lumOff val="35000"/>
                  </a:schemeClr>
                </a:solidFill>
              </a:rPr>
              <a:t>Who can vote?</a:t>
            </a:r>
          </a:p>
          <a:p>
            <a:pPr lvl="1"/>
            <a:r>
              <a:rPr lang="en-CA" sz="2200" dirty="0">
                <a:solidFill>
                  <a:schemeClr val="tx1">
                    <a:lumMod val="65000"/>
                    <a:lumOff val="35000"/>
                  </a:schemeClr>
                </a:solidFill>
              </a:rPr>
              <a:t>One vote per registered family.  In the case of a split family, only one parent from the address on the registration form may vote</a:t>
            </a:r>
          </a:p>
          <a:p>
            <a:r>
              <a:rPr lang="en-CA" sz="2200" dirty="0">
                <a:solidFill>
                  <a:schemeClr val="tx1">
                    <a:lumMod val="65000"/>
                    <a:lumOff val="35000"/>
                  </a:schemeClr>
                </a:solidFill>
              </a:rPr>
              <a:t>What will the center point be for the new center?</a:t>
            </a:r>
          </a:p>
          <a:p>
            <a:pPr lvl="1"/>
            <a:r>
              <a:rPr lang="en-CA" sz="2200" dirty="0">
                <a:solidFill>
                  <a:schemeClr val="tx1">
                    <a:lumMod val="65000"/>
                    <a:lumOff val="35000"/>
                  </a:schemeClr>
                </a:solidFill>
              </a:rPr>
              <a:t>This is currently under negotiation</a:t>
            </a:r>
          </a:p>
          <a:p>
            <a:r>
              <a:rPr lang="en-CA" sz="2200" dirty="0">
                <a:solidFill>
                  <a:schemeClr val="tx1">
                    <a:lumMod val="65000"/>
                    <a:lumOff val="35000"/>
                  </a:schemeClr>
                </a:solidFill>
              </a:rPr>
              <a:t>What arena will the rep teams play out of?</a:t>
            </a:r>
          </a:p>
          <a:p>
            <a:pPr lvl="1"/>
            <a:r>
              <a:rPr lang="en-CA" sz="2200" dirty="0">
                <a:solidFill>
                  <a:schemeClr val="tx1">
                    <a:lumMod val="65000"/>
                    <a:lumOff val="35000"/>
                  </a:schemeClr>
                </a:solidFill>
              </a:rPr>
              <a:t>Currently the agreement is to work towards a fair and balanced allocation between the two arenas based on available ice</a:t>
            </a:r>
          </a:p>
          <a:p>
            <a:r>
              <a:rPr lang="en-CA" sz="2200" dirty="0">
                <a:solidFill>
                  <a:schemeClr val="tx1">
                    <a:lumMod val="65000"/>
                    <a:lumOff val="35000"/>
                  </a:schemeClr>
                </a:solidFill>
              </a:rPr>
              <a:t>What league will the rep teams be playing in?</a:t>
            </a:r>
          </a:p>
          <a:p>
            <a:pPr lvl="1"/>
            <a:r>
              <a:rPr lang="en-CA" sz="2200" dirty="0">
                <a:solidFill>
                  <a:schemeClr val="tx1">
                    <a:lumMod val="65000"/>
                    <a:lumOff val="35000"/>
                  </a:schemeClr>
                </a:solidFill>
              </a:rPr>
              <a:t>The current agreement proposes our rep teams play in the Shamrock League but this still requires approval from OMHA</a:t>
            </a:r>
          </a:p>
          <a:p>
            <a:pPr marL="0" indent="0" algn="ctr">
              <a:buNone/>
            </a:pPr>
            <a:endParaRPr lang="en-US" sz="2000" i="1" dirty="0">
              <a:latin typeface="Algerian" panose="04020705040A02060702" pitchFamily="82" charset="0"/>
            </a:endParaRPr>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55426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Partnership Process Status</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67201"/>
          </a:xfrm>
        </p:spPr>
        <p:txBody>
          <a:bodyPr lIns="457200" rIns="457200" anchor="t">
            <a:normAutofit/>
          </a:bodyPr>
          <a:lstStyle/>
          <a:p>
            <a:pPr>
              <a:lnSpc>
                <a:spcPct val="80000"/>
              </a:lnSpc>
            </a:pPr>
            <a:endParaRPr lang="en-CA" sz="2000" dirty="0">
              <a:solidFill>
                <a:schemeClr val="tx1">
                  <a:lumMod val="65000"/>
                  <a:lumOff val="35000"/>
                </a:schemeClr>
              </a:solidFill>
            </a:endParaRPr>
          </a:p>
          <a:p>
            <a:pPr>
              <a:lnSpc>
                <a:spcPct val="80000"/>
              </a:lnSpc>
            </a:pPr>
            <a:r>
              <a:rPr lang="en-CA" sz="2000" dirty="0">
                <a:solidFill>
                  <a:schemeClr val="tx1">
                    <a:lumMod val="65000"/>
                    <a:lumOff val="35000"/>
                  </a:schemeClr>
                </a:solidFill>
              </a:rPr>
              <a:t>AMHA and BMHA boards approve moving forward with amalgamation discussion – </a:t>
            </a:r>
            <a:r>
              <a:rPr lang="en-CA" sz="2000" dirty="0">
                <a:solidFill>
                  <a:srgbClr val="00B050"/>
                </a:solidFill>
              </a:rPr>
              <a:t>complete</a:t>
            </a:r>
          </a:p>
          <a:p>
            <a:pPr>
              <a:lnSpc>
                <a:spcPct val="80000"/>
              </a:lnSpc>
            </a:pPr>
            <a:r>
              <a:rPr lang="en-CA" sz="2000" dirty="0">
                <a:solidFill>
                  <a:schemeClr val="tx1">
                    <a:lumMod val="65000"/>
                    <a:lumOff val="35000"/>
                  </a:schemeClr>
                </a:solidFill>
              </a:rPr>
              <a:t>Inform OMHA of our intentions – </a:t>
            </a:r>
            <a:r>
              <a:rPr lang="en-CA" sz="2000" dirty="0">
                <a:solidFill>
                  <a:srgbClr val="00B050"/>
                </a:solidFill>
              </a:rPr>
              <a:t>complete</a:t>
            </a:r>
          </a:p>
          <a:p>
            <a:pPr>
              <a:lnSpc>
                <a:spcPct val="80000"/>
              </a:lnSpc>
            </a:pPr>
            <a:r>
              <a:rPr lang="en-CA" sz="2000" dirty="0">
                <a:solidFill>
                  <a:schemeClr val="tx1">
                    <a:lumMod val="65000"/>
                    <a:lumOff val="35000"/>
                  </a:schemeClr>
                </a:solidFill>
              </a:rPr>
              <a:t>Town Hall meeting to provide information to membership – </a:t>
            </a:r>
            <a:r>
              <a:rPr lang="en-CA" sz="2000" dirty="0">
                <a:solidFill>
                  <a:srgbClr val="00B050"/>
                </a:solidFill>
              </a:rPr>
              <a:t>Feb 9</a:t>
            </a:r>
          </a:p>
          <a:p>
            <a:pPr>
              <a:lnSpc>
                <a:spcPct val="80000"/>
              </a:lnSpc>
            </a:pPr>
            <a:r>
              <a:rPr lang="en-CA" sz="2000" dirty="0">
                <a:solidFill>
                  <a:schemeClr val="tx1">
                    <a:lumMod val="65000"/>
                    <a:lumOff val="35000"/>
                  </a:schemeClr>
                </a:solidFill>
              </a:rPr>
              <a:t>Both boards must approve the negotiated agreement – </a:t>
            </a:r>
            <a:r>
              <a:rPr lang="en-CA" sz="2000" dirty="0">
                <a:solidFill>
                  <a:srgbClr val="FF0000"/>
                </a:solidFill>
              </a:rPr>
              <a:t>in process</a:t>
            </a:r>
          </a:p>
          <a:p>
            <a:pPr>
              <a:lnSpc>
                <a:spcPct val="80000"/>
              </a:lnSpc>
            </a:pPr>
            <a:r>
              <a:rPr lang="en-CA" sz="2000" dirty="0">
                <a:solidFill>
                  <a:schemeClr val="tx1">
                    <a:lumMod val="65000"/>
                    <a:lumOff val="35000"/>
                  </a:schemeClr>
                </a:solidFill>
              </a:rPr>
              <a:t>Each association must hold a membership vote – </a:t>
            </a:r>
            <a:r>
              <a:rPr lang="en-CA" sz="2000" dirty="0">
                <a:solidFill>
                  <a:srgbClr val="FF0000"/>
                </a:solidFill>
              </a:rPr>
              <a:t>tentatively 22-Feb</a:t>
            </a:r>
          </a:p>
          <a:p>
            <a:pPr>
              <a:lnSpc>
                <a:spcPct val="80000"/>
              </a:lnSpc>
            </a:pPr>
            <a:r>
              <a:rPr lang="en-CA" sz="2000" dirty="0">
                <a:solidFill>
                  <a:schemeClr val="tx1">
                    <a:lumMod val="65000"/>
                    <a:lumOff val="35000"/>
                  </a:schemeClr>
                </a:solidFill>
              </a:rPr>
              <a:t>Approval by OMHA – </a:t>
            </a:r>
            <a:r>
              <a:rPr lang="en-CA" sz="2000" dirty="0">
                <a:solidFill>
                  <a:srgbClr val="FF0000"/>
                </a:solidFill>
              </a:rPr>
              <a:t>March 2023</a:t>
            </a:r>
          </a:p>
          <a:p>
            <a:pPr marL="0" indent="0" algn="ctr">
              <a:buNone/>
            </a:pPr>
            <a:endParaRPr lang="en-US" sz="2000" i="1" dirty="0">
              <a:latin typeface="Algerian" panose="04020705040A02060702" pitchFamily="82" charset="0"/>
            </a:endParaRPr>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4030499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713B44-4E0D-C5D5-847C-E5FA4FFFC85B}"/>
              </a:ext>
            </a:extLst>
          </p:cNvPr>
          <p:cNvSpPr>
            <a:spLocks noGrp="1"/>
          </p:cNvSpPr>
          <p:nvPr>
            <p:ph idx="1"/>
          </p:nvPr>
        </p:nvSpPr>
        <p:spPr/>
        <p:txBody>
          <a:bodyPr>
            <a:normAutofit/>
          </a:bodyPr>
          <a:lstStyle/>
          <a:p>
            <a:endParaRPr lang="en-CA" sz="11500" dirty="0">
              <a:solidFill>
                <a:srgbClr val="002060"/>
              </a:solidFill>
            </a:endParaRPr>
          </a:p>
          <a:p>
            <a:r>
              <a:rPr lang="en-CA" sz="11500" dirty="0">
                <a:solidFill>
                  <a:srgbClr val="002060"/>
                </a:solidFill>
              </a:rPr>
              <a:t>Questions?</a:t>
            </a:r>
          </a:p>
        </p:txBody>
      </p:sp>
    </p:spTree>
    <p:extLst>
      <p:ext uri="{BB962C8B-B14F-4D97-AF65-F5344CB8AC3E}">
        <p14:creationId xmlns:p14="http://schemas.microsoft.com/office/powerpoint/2010/main" val="2224616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A Minor Hockey Partnership Model       Unique to East Elgin</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97363"/>
          </a:xfrm>
        </p:spPr>
        <p:txBody>
          <a:bodyPr>
            <a:normAutofit/>
          </a:bodyPr>
          <a:lstStyle/>
          <a:p>
            <a:r>
              <a:rPr lang="en-US" sz="2200" dirty="0">
                <a:solidFill>
                  <a:schemeClr val="tx1">
                    <a:lumMod val="65000"/>
                    <a:lumOff val="35000"/>
                  </a:schemeClr>
                </a:solidFill>
              </a:rPr>
              <a:t>This process began approximately 6 months ago with high level discussions between the two associations</a:t>
            </a:r>
          </a:p>
          <a:p>
            <a:pPr lvl="1"/>
            <a:r>
              <a:rPr lang="en-US" sz="1900" dirty="0">
                <a:solidFill>
                  <a:schemeClr val="tx1">
                    <a:lumMod val="65000"/>
                    <a:lumOff val="35000"/>
                  </a:schemeClr>
                </a:solidFill>
              </a:rPr>
              <a:t>Mutual challenges being faced as small centres and how we could better help each other</a:t>
            </a:r>
          </a:p>
          <a:p>
            <a:r>
              <a:rPr lang="en-US" sz="2200" dirty="0">
                <a:solidFill>
                  <a:schemeClr val="tx1">
                    <a:lumMod val="65000"/>
                    <a:lumOff val="35000"/>
                  </a:schemeClr>
                </a:solidFill>
              </a:rPr>
              <a:t>Wanted to explore flexible options that would allow us to keep the best of what we now have in terms of the Hometown Hockey experience</a:t>
            </a:r>
          </a:p>
          <a:p>
            <a:pPr lvl="1"/>
            <a:r>
              <a:rPr lang="en-US" sz="1900" dirty="0">
                <a:solidFill>
                  <a:schemeClr val="tx1">
                    <a:lumMod val="65000"/>
                    <a:lumOff val="35000"/>
                  </a:schemeClr>
                </a:solidFill>
              </a:rPr>
              <a:t>Maintain community spirit, while cooperating at a higher level to benefit the Rep Program where both center's have future potential to struggle</a:t>
            </a:r>
          </a:p>
          <a:p>
            <a:r>
              <a:rPr lang="en-US" sz="2200" dirty="0">
                <a:solidFill>
                  <a:schemeClr val="tx1">
                    <a:lumMod val="65000"/>
                    <a:lumOff val="35000"/>
                  </a:schemeClr>
                </a:solidFill>
              </a:rPr>
              <a:t>Led us to develop a Partnership Model that would result in both AMHA and BMHA to remain as Local League Centres</a:t>
            </a:r>
          </a:p>
          <a:p>
            <a:pPr lvl="1"/>
            <a:r>
              <a:rPr lang="en-US" sz="1900" dirty="0">
                <a:solidFill>
                  <a:schemeClr val="tx1">
                    <a:lumMod val="65000"/>
                    <a:lumOff val="35000"/>
                  </a:schemeClr>
                </a:solidFill>
              </a:rPr>
              <a:t>Create a New Rep Program to be run jointly by both partners</a:t>
            </a:r>
          </a:p>
          <a:p>
            <a:endParaRPr lang="en-US" dirty="0"/>
          </a:p>
          <a:p>
            <a:endParaRPr lang="en-US" dirty="0"/>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421557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How Did We Get Here?</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2932085"/>
          </a:xfrm>
        </p:spPr>
        <p:txBody>
          <a:bodyPr lIns="457200" rIns="457200" anchor="t">
            <a:normAutofit/>
          </a:bodyPr>
          <a:lstStyle/>
          <a:p>
            <a:pPr algn="just"/>
            <a:r>
              <a:rPr lang="en-US" sz="2400" dirty="0">
                <a:solidFill>
                  <a:schemeClr val="tx1">
                    <a:lumMod val="65000"/>
                    <a:lumOff val="35000"/>
                  </a:schemeClr>
                </a:solidFill>
              </a:rPr>
              <a:t>Exploratory Discussions – over the past 6 months</a:t>
            </a:r>
          </a:p>
          <a:p>
            <a:pPr algn="just"/>
            <a:r>
              <a:rPr lang="en-US" sz="2400" dirty="0">
                <a:solidFill>
                  <a:schemeClr val="tx1">
                    <a:lumMod val="65000"/>
                    <a:lumOff val="35000"/>
                  </a:schemeClr>
                </a:solidFill>
              </a:rPr>
              <a:t>Discussions with our OMHA advisors</a:t>
            </a:r>
          </a:p>
          <a:p>
            <a:pPr algn="just"/>
            <a:r>
              <a:rPr lang="en-US" sz="2400" dirty="0">
                <a:solidFill>
                  <a:schemeClr val="tx1">
                    <a:lumMod val="65000"/>
                    <a:lumOff val="35000"/>
                  </a:schemeClr>
                </a:solidFill>
              </a:rPr>
              <a:t>Local board of Directors - permission to proceed</a:t>
            </a:r>
          </a:p>
          <a:p>
            <a:pPr algn="just"/>
            <a:r>
              <a:rPr lang="en-US" sz="2400" dirty="0">
                <a:solidFill>
                  <a:schemeClr val="tx1">
                    <a:lumMod val="65000"/>
                    <a:lumOff val="35000"/>
                  </a:schemeClr>
                </a:solidFill>
              </a:rPr>
              <a:t>Research into other centers who have taken on the same process/ partnerships</a:t>
            </a:r>
          </a:p>
          <a:p>
            <a:pPr marL="0" indent="0">
              <a:buNone/>
            </a:pPr>
            <a:endParaRPr lang="en-US" dirty="0"/>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89362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The Big Picture…What is the Goal?</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67201"/>
          </a:xfrm>
        </p:spPr>
        <p:txBody>
          <a:bodyPr lIns="457200" rIns="457200" anchor="t">
            <a:normAutofit fontScale="40000" lnSpcReduction="20000"/>
          </a:bodyPr>
          <a:lstStyle/>
          <a:p>
            <a:pPr algn="just"/>
            <a:r>
              <a:rPr lang="en-US" sz="4200" dirty="0">
                <a:solidFill>
                  <a:schemeClr val="tx1">
                    <a:lumMod val="65000"/>
                    <a:lumOff val="35000"/>
                  </a:schemeClr>
                </a:solidFill>
              </a:rPr>
              <a:t>Preserve our Hometown Hockey Experience</a:t>
            </a:r>
          </a:p>
          <a:p>
            <a:pPr algn="just"/>
            <a:r>
              <a:rPr lang="en-US" sz="4200" dirty="0">
                <a:solidFill>
                  <a:schemeClr val="tx1">
                    <a:lumMod val="65000"/>
                    <a:lumOff val="35000"/>
                  </a:schemeClr>
                </a:solidFill>
              </a:rPr>
              <a:t>Preserve the independence of local boards on local issues</a:t>
            </a:r>
          </a:p>
          <a:p>
            <a:pPr algn="just"/>
            <a:r>
              <a:rPr lang="en-US" sz="4200" dirty="0">
                <a:solidFill>
                  <a:schemeClr val="tx1">
                    <a:lumMod val="65000"/>
                    <a:lumOff val="35000"/>
                  </a:schemeClr>
                </a:solidFill>
              </a:rPr>
              <a:t>Ensure Local League teams remain in local rinks</a:t>
            </a:r>
          </a:p>
          <a:p>
            <a:pPr algn="just"/>
            <a:r>
              <a:rPr lang="en-US" sz="4200" dirty="0">
                <a:solidFill>
                  <a:schemeClr val="tx1">
                    <a:lumMod val="65000"/>
                    <a:lumOff val="35000"/>
                  </a:schemeClr>
                </a:solidFill>
              </a:rPr>
              <a:t>Harmonize programs</a:t>
            </a:r>
          </a:p>
          <a:p>
            <a:pPr algn="just"/>
            <a:r>
              <a:rPr lang="en-US" sz="4200" dirty="0">
                <a:solidFill>
                  <a:schemeClr val="tx1">
                    <a:lumMod val="65000"/>
                    <a:lumOff val="35000"/>
                  </a:schemeClr>
                </a:solidFill>
              </a:rPr>
              <a:t>Create a New Rep Program that both local centers feed into that maintains the current standard of competitiveness</a:t>
            </a:r>
          </a:p>
          <a:p>
            <a:pPr algn="just"/>
            <a:r>
              <a:rPr lang="en-US" sz="4200" dirty="0">
                <a:solidFill>
                  <a:schemeClr val="tx1">
                    <a:lumMod val="65000"/>
                    <a:lumOff val="35000"/>
                  </a:schemeClr>
                </a:solidFill>
              </a:rPr>
              <a:t>Secure borders with surrounding centers</a:t>
            </a:r>
          </a:p>
          <a:p>
            <a:pPr algn="just"/>
            <a:r>
              <a:rPr lang="en-US" sz="4200" dirty="0">
                <a:solidFill>
                  <a:schemeClr val="tx1">
                    <a:lumMod val="65000"/>
                    <a:lumOff val="35000"/>
                  </a:schemeClr>
                </a:solidFill>
              </a:rPr>
              <a:t>Create a New Board structure with equal representation</a:t>
            </a:r>
          </a:p>
          <a:p>
            <a:pPr algn="just"/>
            <a:r>
              <a:rPr lang="en-US" sz="4200" dirty="0">
                <a:solidFill>
                  <a:schemeClr val="tx1">
                    <a:lumMod val="65000"/>
                    <a:lumOff val="35000"/>
                  </a:schemeClr>
                </a:solidFill>
              </a:rPr>
              <a:t>Ensure the fair rotation of Executive positions</a:t>
            </a:r>
          </a:p>
          <a:p>
            <a:pPr algn="just"/>
            <a:r>
              <a:rPr lang="en-US" sz="4200" dirty="0">
                <a:solidFill>
                  <a:schemeClr val="tx1">
                    <a:lumMod val="65000"/>
                    <a:lumOff val="35000"/>
                  </a:schemeClr>
                </a:solidFill>
              </a:rPr>
              <a:t>All Coaching Decisions- have equal balance on committees</a:t>
            </a:r>
          </a:p>
          <a:p>
            <a:pPr algn="just"/>
            <a:r>
              <a:rPr lang="en-US" sz="4200" dirty="0">
                <a:solidFill>
                  <a:schemeClr val="tx1">
                    <a:lumMod val="65000"/>
                    <a:lumOff val="35000"/>
                  </a:schemeClr>
                </a:solidFill>
              </a:rPr>
              <a:t> Pre-negotiate key policies on Coaching Selection and Tryouts to ensure fairness and reduce friction points</a:t>
            </a:r>
          </a:p>
          <a:p>
            <a:pPr algn="just"/>
            <a:r>
              <a:rPr lang="en-US" sz="4200" dirty="0">
                <a:solidFill>
                  <a:schemeClr val="tx1">
                    <a:lumMod val="65000"/>
                    <a:lumOff val="35000"/>
                  </a:schemeClr>
                </a:solidFill>
              </a:rPr>
              <a:t>Preserve current ice allocations for hockey development, Local League and Rep programs</a:t>
            </a:r>
          </a:p>
          <a:p>
            <a:pPr marL="0" indent="0">
              <a:buNone/>
            </a:pPr>
            <a:endParaRPr lang="en-US" sz="4200" dirty="0"/>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44684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Partnership Model Proposal</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67201"/>
          </a:xfrm>
        </p:spPr>
        <p:txBody>
          <a:bodyPr lIns="457200" rIns="457200" anchor="t">
            <a:normAutofit/>
          </a:bodyPr>
          <a:lstStyle/>
          <a:p>
            <a:pPr algn="just"/>
            <a:r>
              <a:rPr lang="en-US" sz="2200" dirty="0">
                <a:solidFill>
                  <a:schemeClr val="tx1">
                    <a:lumMod val="65000"/>
                    <a:lumOff val="35000"/>
                  </a:schemeClr>
                </a:solidFill>
              </a:rPr>
              <a:t>The existing Local Leagues will continue in the same form:</a:t>
            </a:r>
          </a:p>
          <a:p>
            <a:pPr lvl="1" algn="just"/>
            <a:r>
              <a:rPr lang="en-US" sz="2000" dirty="0">
                <a:solidFill>
                  <a:schemeClr val="tx1">
                    <a:lumMod val="65000"/>
                    <a:lumOff val="35000"/>
                  </a:schemeClr>
                </a:solidFill>
              </a:rPr>
              <a:t>Provide fun, recreational hockey with focus on development for all players</a:t>
            </a:r>
          </a:p>
          <a:p>
            <a:pPr lvl="1" algn="just"/>
            <a:r>
              <a:rPr lang="en-US" sz="2000" dirty="0">
                <a:solidFill>
                  <a:schemeClr val="tx1">
                    <a:lumMod val="65000"/>
                    <a:lumOff val="35000"/>
                  </a:schemeClr>
                </a:solidFill>
              </a:rPr>
              <a:t>Kids playing locally in their community rinks with their friends</a:t>
            </a:r>
          </a:p>
          <a:p>
            <a:pPr lvl="1" algn="just"/>
            <a:r>
              <a:rPr lang="en-US" sz="2000" dirty="0">
                <a:solidFill>
                  <a:schemeClr val="tx1">
                    <a:lumMod val="65000"/>
                    <a:lumOff val="35000"/>
                  </a:schemeClr>
                </a:solidFill>
              </a:rPr>
              <a:t>Pride in “representing” their home communities</a:t>
            </a:r>
          </a:p>
          <a:p>
            <a:pPr lvl="1" algn="just"/>
            <a:r>
              <a:rPr lang="en-US" sz="2000" dirty="0">
                <a:solidFill>
                  <a:schemeClr val="tx1">
                    <a:lumMod val="65000"/>
                    <a:lumOff val="35000"/>
                  </a:schemeClr>
                </a:solidFill>
              </a:rPr>
              <a:t>Streamlined roles and responsibilities for local organizations</a:t>
            </a:r>
          </a:p>
          <a:p>
            <a:pPr lvl="1" algn="just"/>
            <a:r>
              <a:rPr lang="en-US" sz="2000" dirty="0">
                <a:solidFill>
                  <a:schemeClr val="tx1">
                    <a:lumMod val="65000"/>
                    <a:lumOff val="35000"/>
                  </a:schemeClr>
                </a:solidFill>
              </a:rPr>
              <a:t>Provide a legal mechanism for communities to elect their local Minor Hockey Directors and to engage local sponsors and volunteers</a:t>
            </a:r>
          </a:p>
          <a:p>
            <a:pPr lvl="1" algn="just"/>
            <a:r>
              <a:rPr lang="en-US" sz="2000" dirty="0">
                <a:solidFill>
                  <a:schemeClr val="tx1">
                    <a:lumMod val="65000"/>
                    <a:lumOff val="35000"/>
                  </a:schemeClr>
                </a:solidFill>
              </a:rPr>
              <a:t>Provides independence for Local Associations to remain in control of local league decisions (coach selection, IP Programs, LMLL representation, fundraising, </a:t>
            </a:r>
            <a:r>
              <a:rPr lang="en-US" sz="2000" dirty="0" err="1">
                <a:solidFill>
                  <a:schemeClr val="tx1">
                    <a:lumMod val="65000"/>
                    <a:lumOff val="35000"/>
                  </a:schemeClr>
                </a:solidFill>
              </a:rPr>
              <a:t>etc</a:t>
            </a:r>
            <a:r>
              <a:rPr lang="en-US" sz="2000" dirty="0">
                <a:solidFill>
                  <a:schemeClr val="tx1">
                    <a:lumMod val="65000"/>
                    <a:lumOff val="35000"/>
                  </a:schemeClr>
                </a:solidFill>
              </a:rPr>
              <a:t>)</a:t>
            </a:r>
          </a:p>
          <a:p>
            <a:pPr marL="0" indent="0">
              <a:buNone/>
            </a:pPr>
            <a:endParaRPr lang="en-US" sz="4200" dirty="0"/>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4195213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Partnership Model Proposed</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67201"/>
          </a:xfrm>
        </p:spPr>
        <p:txBody>
          <a:bodyPr lIns="457200" rIns="457200" anchor="t">
            <a:normAutofit/>
          </a:bodyPr>
          <a:lstStyle/>
          <a:p>
            <a:pPr algn="just"/>
            <a:r>
              <a:rPr lang="en-US" sz="2200" dirty="0">
                <a:solidFill>
                  <a:schemeClr val="tx1">
                    <a:lumMod val="65000"/>
                    <a:lumOff val="35000"/>
                  </a:schemeClr>
                </a:solidFill>
              </a:rPr>
              <a:t>The two Local League organizations will bind together with a clearly defined and written Partnership Agreement setting out the relationship between parties:</a:t>
            </a:r>
          </a:p>
          <a:p>
            <a:pPr lvl="1" algn="just"/>
            <a:r>
              <a:rPr lang="en-US" sz="2000" dirty="0">
                <a:solidFill>
                  <a:schemeClr val="tx1">
                    <a:lumMod val="65000"/>
                    <a:lumOff val="35000"/>
                  </a:schemeClr>
                </a:solidFill>
              </a:rPr>
              <a:t>Clearly defines the rights, obligations and relationships between the 2 partners</a:t>
            </a:r>
          </a:p>
          <a:p>
            <a:pPr lvl="1" algn="just"/>
            <a:r>
              <a:rPr lang="en-US" sz="2000" dirty="0">
                <a:solidFill>
                  <a:schemeClr val="tx1">
                    <a:lumMod val="65000"/>
                    <a:lumOff val="35000"/>
                  </a:schemeClr>
                </a:solidFill>
              </a:rPr>
              <a:t>Provides the legal platform to create a new jointly administered Minor Hockey Association covering boundaries that all LL programs would then flow into for Rep Hockey</a:t>
            </a:r>
          </a:p>
          <a:p>
            <a:pPr marL="0" indent="0" algn="ctr">
              <a:buNone/>
            </a:pPr>
            <a:r>
              <a:rPr lang="en-US" sz="2000" i="1" dirty="0">
                <a:latin typeface="Algerian" panose="04020705040A02060702" pitchFamily="82" charset="0"/>
              </a:rPr>
              <a:t>Partnership Agreement</a:t>
            </a:r>
          </a:p>
          <a:p>
            <a:pPr marL="0" indent="0" algn="ctr">
              <a:buNone/>
            </a:pPr>
            <a:endParaRPr lang="en-US" sz="2000" i="1" dirty="0">
              <a:latin typeface="Algerian" panose="04020705040A02060702" pitchFamily="82" charset="0"/>
            </a:endParaRPr>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pic>
        <p:nvPicPr>
          <p:cNvPr id="6" name="Picture 5">
            <a:extLst>
              <a:ext uri="{FF2B5EF4-FFF2-40B4-BE49-F238E27FC236}">
                <a16:creationId xmlns:a16="http://schemas.microsoft.com/office/drawing/2014/main" id="{A9A626DD-7830-AA9B-3DE1-7662287D8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2866" y="4826000"/>
            <a:ext cx="1296960" cy="1009197"/>
          </a:xfrm>
          <a:prstGeom prst="rect">
            <a:avLst/>
          </a:prstGeom>
        </p:spPr>
      </p:pic>
      <p:pic>
        <p:nvPicPr>
          <p:cNvPr id="8" name="Picture 7">
            <a:extLst>
              <a:ext uri="{FF2B5EF4-FFF2-40B4-BE49-F238E27FC236}">
                <a16:creationId xmlns:a16="http://schemas.microsoft.com/office/drawing/2014/main" id="{5E71071C-1497-BA04-20D1-314A3549C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108" y="4826000"/>
            <a:ext cx="1296960" cy="963456"/>
          </a:xfrm>
          <a:prstGeom prst="rect">
            <a:avLst/>
          </a:prstGeom>
        </p:spPr>
      </p:pic>
    </p:spTree>
    <p:extLst>
      <p:ext uri="{BB962C8B-B14F-4D97-AF65-F5344CB8AC3E}">
        <p14:creationId xmlns:p14="http://schemas.microsoft.com/office/powerpoint/2010/main" val="161162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Partnership Model Proposed</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67201"/>
          </a:xfrm>
        </p:spPr>
        <p:txBody>
          <a:bodyPr lIns="457200" rIns="457200" anchor="t">
            <a:normAutofit/>
          </a:bodyPr>
          <a:lstStyle/>
          <a:p>
            <a:pPr algn="just"/>
            <a:r>
              <a:rPr lang="en-US" sz="2200" dirty="0">
                <a:solidFill>
                  <a:schemeClr val="tx1">
                    <a:lumMod val="65000"/>
                    <a:lumOff val="35000"/>
                  </a:schemeClr>
                </a:solidFill>
              </a:rPr>
              <a:t>Proposed Structure:</a:t>
            </a:r>
          </a:p>
          <a:p>
            <a:pPr lvl="1" algn="just"/>
            <a:r>
              <a:rPr lang="en-US" sz="1800" dirty="0">
                <a:solidFill>
                  <a:schemeClr val="tx1">
                    <a:lumMod val="65000"/>
                    <a:lumOff val="35000"/>
                  </a:schemeClr>
                </a:solidFill>
              </a:rPr>
              <a:t>Local League organizations would transfer their OMHA Rep hockey rights, and all higher level hockey operational functions to the newly created Minor Hockey Organization to be run by the combined Board at the Partnership level</a:t>
            </a:r>
          </a:p>
          <a:p>
            <a:pPr lvl="1" algn="just"/>
            <a:r>
              <a:rPr lang="en-US" sz="1800" dirty="0">
                <a:solidFill>
                  <a:schemeClr val="tx1">
                    <a:lumMod val="65000"/>
                    <a:lumOff val="35000"/>
                  </a:schemeClr>
                </a:solidFill>
              </a:rPr>
              <a:t>Elected Directors from the Local League level would flow upwards and represent their associations on the combined Board of the New Centre, providing equal representation from both associations</a:t>
            </a:r>
          </a:p>
          <a:p>
            <a:pPr lvl="1" algn="just"/>
            <a:r>
              <a:rPr lang="en-US" sz="1800" dirty="0">
                <a:solidFill>
                  <a:schemeClr val="tx1">
                    <a:lumMod val="65000"/>
                    <a:lumOff val="35000"/>
                  </a:schemeClr>
                </a:solidFill>
              </a:rPr>
              <a:t>The newly created Minor Hockey organization will provide high level business services to the entire organization (e.g.: registration, Admin, OMHA representation, regulatory, player movement)</a:t>
            </a:r>
          </a:p>
          <a:p>
            <a:pPr marL="0" indent="0" algn="ctr">
              <a:buNone/>
            </a:pPr>
            <a:endParaRPr lang="en-US" sz="2000" i="1" dirty="0">
              <a:latin typeface="Algerian" panose="04020705040A02060702" pitchFamily="82" charset="0"/>
            </a:endParaRPr>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81177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Partnership Model Proposed</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67201"/>
          </a:xfrm>
        </p:spPr>
        <p:txBody>
          <a:bodyPr lIns="457200" rIns="457200" anchor="t">
            <a:normAutofit/>
          </a:bodyPr>
          <a:lstStyle/>
          <a:p>
            <a:pPr algn="just"/>
            <a:r>
              <a:rPr lang="en-US" sz="2200" dirty="0">
                <a:solidFill>
                  <a:schemeClr val="tx1">
                    <a:lumMod val="65000"/>
                    <a:lumOff val="35000"/>
                  </a:schemeClr>
                </a:solidFill>
              </a:rPr>
              <a:t>Membership Rights:</a:t>
            </a:r>
          </a:p>
          <a:p>
            <a:pPr lvl="1" algn="just"/>
            <a:r>
              <a:rPr lang="en-US" sz="1800" dirty="0">
                <a:solidFill>
                  <a:schemeClr val="tx1">
                    <a:lumMod val="65000"/>
                    <a:lumOff val="35000"/>
                  </a:schemeClr>
                </a:solidFill>
              </a:rPr>
              <a:t>Players and families will continue to be members of their existing Local Associations (AMHA, BMHA) based on the Bylaws and Constitutions of those organizations</a:t>
            </a:r>
          </a:p>
          <a:p>
            <a:pPr lvl="1" algn="just"/>
            <a:r>
              <a:rPr lang="en-US" sz="1800" dirty="0">
                <a:solidFill>
                  <a:schemeClr val="tx1">
                    <a:lumMod val="65000"/>
                    <a:lumOff val="35000"/>
                  </a:schemeClr>
                </a:solidFill>
              </a:rPr>
              <a:t>Same membership rights and entitlements will continue</a:t>
            </a:r>
          </a:p>
          <a:p>
            <a:pPr lvl="1" algn="just"/>
            <a:r>
              <a:rPr lang="en-US" sz="1800" dirty="0">
                <a:solidFill>
                  <a:schemeClr val="tx1">
                    <a:lumMod val="65000"/>
                    <a:lumOff val="35000"/>
                  </a:schemeClr>
                </a:solidFill>
              </a:rPr>
              <a:t>Members of the Local Associations will participate indirectly in the administration of the New Minor Hockey Organization by electing their Local Directors who serve as Delegates on the New Minor Hockey Board to represent them</a:t>
            </a:r>
          </a:p>
          <a:p>
            <a:pPr lvl="1" algn="just"/>
            <a:r>
              <a:rPr lang="en-US" sz="1800" dirty="0">
                <a:solidFill>
                  <a:schemeClr val="tx1">
                    <a:lumMod val="65000"/>
                    <a:lumOff val="35000"/>
                  </a:schemeClr>
                </a:solidFill>
              </a:rPr>
              <a:t>Members are still entitled to attend All Membership meetings, be informed of association activities, ask questions and participate in meetings- the elected Delegates will represent their local community interests on the New Board as voting members</a:t>
            </a:r>
          </a:p>
          <a:p>
            <a:pPr marL="0" indent="0" algn="ctr">
              <a:buNone/>
            </a:pPr>
            <a:endParaRPr lang="en-US" sz="2000" i="1" dirty="0">
              <a:latin typeface="Algerian" panose="04020705040A02060702" pitchFamily="82" charset="0"/>
            </a:endParaRPr>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704262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F0028-8EBA-044D-41D5-8222D7AB1494}"/>
              </a:ext>
            </a:extLst>
          </p:cNvPr>
          <p:cNvSpPr txBox="1"/>
          <p:nvPr/>
        </p:nvSpPr>
        <p:spPr>
          <a:xfrm>
            <a:off x="635000" y="365126"/>
            <a:ext cx="7880350" cy="5917141"/>
          </a:xfrm>
          <a:prstGeom prst="rect">
            <a:avLst/>
          </a:prstGeom>
          <a:solidFill>
            <a:schemeClr val="bg1">
              <a:alpha val="82000"/>
            </a:schemeClr>
          </a:solidFill>
          <a:ln w="123825" cap="rnd" cmpd="sng">
            <a:noFill/>
            <a:bevel/>
          </a:ln>
        </p:spPr>
        <p:txBody>
          <a:bodyPr wrap="square" rtlCol="0">
            <a:spAutoFit/>
          </a:bodyPr>
          <a:lstStyle/>
          <a:p>
            <a:endParaRPr lang="en-US" dirty="0"/>
          </a:p>
        </p:txBody>
      </p:sp>
      <p:sp>
        <p:nvSpPr>
          <p:cNvPr id="3" name="Title 2">
            <a:extLst>
              <a:ext uri="{FF2B5EF4-FFF2-40B4-BE49-F238E27FC236}">
                <a16:creationId xmlns:a16="http://schemas.microsoft.com/office/drawing/2014/main" id="{94FC28C7-6756-3EC0-A8FB-B82DE18F5DA2}"/>
              </a:ext>
            </a:extLst>
          </p:cNvPr>
          <p:cNvSpPr>
            <a:spLocks noGrp="1"/>
          </p:cNvSpPr>
          <p:nvPr>
            <p:ph type="title"/>
          </p:nvPr>
        </p:nvSpPr>
        <p:spPr>
          <a:xfrm>
            <a:off x="622300" y="392114"/>
            <a:ext cx="7886700" cy="1325563"/>
          </a:xfrm>
          <a:noFill/>
          <a:effectLst>
            <a:glow rad="127000">
              <a:schemeClr val="accent1"/>
            </a:glow>
          </a:effectLst>
        </p:spPr>
        <p:txBody>
          <a:bodyPr>
            <a:normAutofit/>
          </a:bodyPr>
          <a:lstStyle/>
          <a:p>
            <a:pPr algn="ctr"/>
            <a:r>
              <a:rPr lang="en-US" sz="4000" dirty="0">
                <a:solidFill>
                  <a:srgbClr val="0070C0"/>
                </a:solidFill>
                <a:effectLst>
                  <a:outerShdw blurRad="38100" dist="38100" dir="2700000" algn="tl">
                    <a:srgbClr val="000000">
                      <a:alpha val="43137"/>
                    </a:srgbClr>
                  </a:outerShdw>
                </a:effectLst>
                <a:latin typeface="Arial Narrow" panose="020B0606020202030204" pitchFamily="34" charset="0"/>
              </a:rPr>
              <a:t>In Summary</a:t>
            </a:r>
          </a:p>
        </p:txBody>
      </p:sp>
      <p:sp>
        <p:nvSpPr>
          <p:cNvPr id="4" name="Content Placeholder 3">
            <a:extLst>
              <a:ext uri="{FF2B5EF4-FFF2-40B4-BE49-F238E27FC236}">
                <a16:creationId xmlns:a16="http://schemas.microsoft.com/office/drawing/2014/main" id="{0DD1F3F5-C642-3379-4C08-7CA5F14787BF}"/>
              </a:ext>
            </a:extLst>
          </p:cNvPr>
          <p:cNvSpPr>
            <a:spLocks noGrp="1"/>
          </p:cNvSpPr>
          <p:nvPr>
            <p:ph idx="1"/>
          </p:nvPr>
        </p:nvSpPr>
        <p:spPr>
          <a:xfrm>
            <a:off x="628650" y="1879599"/>
            <a:ext cx="7886700" cy="4267201"/>
          </a:xfrm>
        </p:spPr>
        <p:txBody>
          <a:bodyPr lIns="457200" rIns="457200" anchor="t">
            <a:normAutofit lnSpcReduction="10000"/>
          </a:bodyPr>
          <a:lstStyle/>
          <a:p>
            <a:pPr algn="just"/>
            <a:r>
              <a:rPr lang="en-US" sz="2200" dirty="0">
                <a:solidFill>
                  <a:schemeClr val="tx1">
                    <a:lumMod val="65000"/>
                    <a:lumOff val="35000"/>
                  </a:schemeClr>
                </a:solidFill>
              </a:rPr>
              <a:t>Partnership Model is consistent with the history and traditions of the current Minor Hockey communities and promotes preserving the local identities of the Associations</a:t>
            </a:r>
          </a:p>
          <a:p>
            <a:pPr algn="just"/>
            <a:r>
              <a:rPr lang="en-US" sz="2200" dirty="0">
                <a:solidFill>
                  <a:schemeClr val="tx1">
                    <a:lumMod val="65000"/>
                    <a:lumOff val="35000"/>
                  </a:schemeClr>
                </a:solidFill>
              </a:rPr>
              <a:t>Well-structured and stable model that will clearly define roles and responsibilities- easily manageable by both centers</a:t>
            </a:r>
          </a:p>
          <a:p>
            <a:pPr algn="just"/>
            <a:r>
              <a:rPr lang="en-US" sz="2200" dirty="0">
                <a:solidFill>
                  <a:schemeClr val="tx1">
                    <a:lumMod val="65000"/>
                    <a:lumOff val="35000"/>
                  </a:schemeClr>
                </a:solidFill>
              </a:rPr>
              <a:t>Provides a flexible “win/win” for both Associations- leaves some independence at the Local League level, while allowing cooperation in areas where both centers have a high potential to struggle in the future</a:t>
            </a:r>
          </a:p>
          <a:p>
            <a:pPr algn="just"/>
            <a:r>
              <a:rPr lang="en-US" sz="2200" dirty="0">
                <a:solidFill>
                  <a:schemeClr val="tx1">
                    <a:lumMod val="65000"/>
                    <a:lumOff val="35000"/>
                  </a:schemeClr>
                </a:solidFill>
              </a:rPr>
              <a:t>All Local League Centres keep their identity</a:t>
            </a:r>
          </a:p>
          <a:p>
            <a:pPr algn="just"/>
            <a:r>
              <a:rPr lang="en-US" sz="2200" dirty="0">
                <a:solidFill>
                  <a:schemeClr val="tx1">
                    <a:lumMod val="65000"/>
                    <a:lumOff val="35000"/>
                  </a:schemeClr>
                </a:solidFill>
              </a:rPr>
              <a:t>Ensures both centers maintain a competitive, and robust Rep Program with local community support</a:t>
            </a:r>
          </a:p>
          <a:p>
            <a:pPr algn="just"/>
            <a:endParaRPr lang="en-US" sz="2200" dirty="0">
              <a:solidFill>
                <a:schemeClr val="tx1">
                  <a:lumMod val="65000"/>
                  <a:lumOff val="35000"/>
                </a:schemeClr>
              </a:solidFill>
            </a:endParaRPr>
          </a:p>
          <a:p>
            <a:pPr marL="0" indent="0" algn="ctr">
              <a:buNone/>
            </a:pPr>
            <a:endParaRPr lang="en-US" sz="2000" i="1" dirty="0">
              <a:latin typeface="Algerian" panose="04020705040A02060702" pitchFamily="82" charset="0"/>
            </a:endParaRPr>
          </a:p>
        </p:txBody>
      </p:sp>
      <p:cxnSp>
        <p:nvCxnSpPr>
          <p:cNvPr id="9" name="Straight Connector 8">
            <a:extLst>
              <a:ext uri="{FF2B5EF4-FFF2-40B4-BE49-F238E27FC236}">
                <a16:creationId xmlns:a16="http://schemas.microsoft.com/office/drawing/2014/main" id="{1F7884AC-AAA1-AD85-4058-E85BA9C5ACFC}"/>
              </a:ext>
            </a:extLst>
          </p:cNvPr>
          <p:cNvCxnSpPr>
            <a:cxnSpLocks/>
          </p:cNvCxnSpPr>
          <p:nvPr/>
        </p:nvCxnSpPr>
        <p:spPr>
          <a:xfrm>
            <a:off x="737658" y="1717677"/>
            <a:ext cx="7668683" cy="0"/>
          </a:xfrm>
          <a:prstGeom prst="line">
            <a:avLst/>
          </a:prstGeom>
          <a:effectLst>
            <a:outerShdw blurRad="50800" dist="50800" algn="ctr" rotWithShape="0">
              <a:srgbClr val="000000">
                <a:alpha val="80000"/>
              </a:srgbClr>
            </a:outerShd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40560923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270</TotalTime>
  <Words>1188</Words>
  <Application>Microsoft Office PowerPoint</Application>
  <PresentationFormat>On-screen Show (4:3)</PresentationFormat>
  <Paragraphs>98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Arial Narrow</vt:lpstr>
      <vt:lpstr>Calibri</vt:lpstr>
      <vt:lpstr>Calibri Light</vt:lpstr>
      <vt:lpstr>Office Theme</vt:lpstr>
      <vt:lpstr>Partnership Townhall</vt:lpstr>
      <vt:lpstr>A Minor Hockey Partnership Model       Unique to East Elgin</vt:lpstr>
      <vt:lpstr>How Did We Get Here?</vt:lpstr>
      <vt:lpstr>The Big Picture…What is the Goal?</vt:lpstr>
      <vt:lpstr>Partnership Model Proposal</vt:lpstr>
      <vt:lpstr>Partnership Model Proposed</vt:lpstr>
      <vt:lpstr>Partnership Model Proposed</vt:lpstr>
      <vt:lpstr>Partnership Model Proposed</vt:lpstr>
      <vt:lpstr>In Summary</vt:lpstr>
      <vt:lpstr>Why Do We Need to Partner</vt:lpstr>
      <vt:lpstr>Risks of Not Partnering</vt:lpstr>
      <vt:lpstr>Frequently Asked Questions</vt:lpstr>
      <vt:lpstr>Frequently Asked Questions</vt:lpstr>
      <vt:lpstr>Partnership Process Status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Partnership Concepts for Consideration</dc:title>
  <dc:creator>Sandy Richardson</dc:creator>
  <cp:lastModifiedBy>Tracy HOLMES</cp:lastModifiedBy>
  <cp:revision>7</cp:revision>
  <dcterms:created xsi:type="dcterms:W3CDTF">2023-02-07T16:44:35Z</dcterms:created>
  <dcterms:modified xsi:type="dcterms:W3CDTF">2023-02-08T05:30:34Z</dcterms:modified>
</cp:coreProperties>
</file>